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Catamaran Thin"/>
      <p:regular r:id="rId36"/>
      <p:bold r:id="rId37"/>
    </p:embeddedFont>
    <p:embeddedFont>
      <p:font typeface="Merriweather Black"/>
      <p:bold r:id="rId38"/>
      <p:boldItalic r:id="rId39"/>
    </p:embeddedFont>
    <p:embeddedFont>
      <p:font typeface="Merriweather"/>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4824">
          <p15:clr>
            <a:srgbClr val="A4A3A4"/>
          </p15:clr>
        </p15:guide>
      </p15:sldGuideLst>
    </p:ext>
    <p:ext uri="GoogleSlidesCustomDataVersion2">
      <go:slidesCustomData xmlns:go="http://customooxmlschemas.google.com/" r:id="rId44" roundtripDataSignature="AMtx7mj7v0/OCx5RCyJctaW7mrMj38jz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5E4C9E-9A8D-4B73-A146-A58CFE607519}">
  <a:tblStyle styleId="{A15E4C9E-9A8D-4B73-A146-A58CFE60751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B349832-6A39-49DC-8F53-C872F80F91FA}"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774F00C-251A-4976-8F4C-1C9BEA72F4EA}"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 styleId="{4D00BA7B-F482-4931-9E05-A7901708CD48}" styleName="Table_3">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482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42" Type="http://schemas.openxmlformats.org/officeDocument/2006/relationships/font" Target="fonts/Merriweather-italic.fntdata"/><Relationship Id="rId41" Type="http://schemas.openxmlformats.org/officeDocument/2006/relationships/font" Target="fonts/Merriweather-bold.fntdata"/><Relationship Id="rId44" Type="http://customschemas.google.com/relationships/presentationmetadata" Target="metadata"/><Relationship Id="rId4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CatamaranThin-bold.fntdata"/><Relationship Id="rId36" Type="http://schemas.openxmlformats.org/officeDocument/2006/relationships/font" Target="fonts/CatamaranThin-regular.fntdata"/><Relationship Id="rId39" Type="http://schemas.openxmlformats.org/officeDocument/2006/relationships/font" Target="fonts/MerriweatherBlack-boldItalic.fntdata"/><Relationship Id="rId38" Type="http://schemas.openxmlformats.org/officeDocument/2006/relationships/font" Target="fonts/MerriweatherBlack-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this template for a co-branded presentation. Delete the “Company Logo” text box and insert either a jpeg or png of your company’s logo.</a:t>
            </a:r>
            <a:endParaRPr/>
          </a:p>
        </p:txBody>
      </p:sp>
      <p:sp>
        <p:nvSpPr>
          <p:cNvPr id="402" name="Google Shape;4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HSAs are the ticket to discounts on today’s healthcare costs. How? Thanks to the tax savings you get for every dollar deposited to your HSA, when you make payments from your account you are paying less than you would if using income that’s been taxed. I have an example of this on the next slide.</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But first, you’re probably wondering what qualifies for payment from your HSA. And the list is really big! it includes medical expenses that are subject to your health plan deductible--things like doctor visits, prescriptions, and hospitalizations. it also includes out of pocket expenses at the dentist, optometrist, chiropractor, or mental health therapist. Even things like ibuprofen and other over the counter drugs, bandages, and medical supplies all qualify for payment from your HSA.</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To see a complete list, visit Lively’s eligible expense tool and you can search for every possible qualified expense. </a:t>
            </a:r>
            <a:endParaRPr sz="1100">
              <a:solidFill>
                <a:srgbClr val="3C4043"/>
              </a:solidFill>
              <a:highlight>
                <a:srgbClr val="FFFFFF"/>
              </a:highlight>
              <a:latin typeface="Arial"/>
              <a:ea typeface="Arial"/>
              <a:cs typeface="Arial"/>
              <a:sym typeface="Arial"/>
            </a:endParaRPr>
          </a:p>
        </p:txBody>
      </p:sp>
      <p:sp>
        <p:nvSpPr>
          <p:cNvPr id="493" name="Google Shape;493;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So how do those tax savings work? Here’s an example. Let’s say that you have $3,000 in out of pocket expenses annually. When paying from your HSA, that costs you $3,000 of income because you deposited those funds pre-tax.</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Without an HSA, those same $3,000 in expenses would actually cost you $4,605 of income, assuming total taxes of 35%. Here’s how. To get $3,000 of take home pay, you actually paid over $1,100 in federal tax, another $350 in payroll tax, and over $150 in state income tax. When depositing funds into your HSA, you get to skip all those taxes!</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Keep in mind this is an example, and your tax savings may vary. But it gives you a good idea of how much you can save with your HSA.</a:t>
            </a:r>
            <a:endParaRPr sz="1100">
              <a:latin typeface="Arial"/>
              <a:ea typeface="Arial"/>
              <a:cs typeface="Arial"/>
              <a:sym typeface="Arial"/>
            </a:endParaRPr>
          </a:p>
        </p:txBody>
      </p:sp>
      <p:sp>
        <p:nvSpPr>
          <p:cNvPr id="520" name="Google Shape;52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Not all of us have a lot of healthcare expenses today, but probably will someday. Building a safety net in your HSA is another popular way to use the account.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Think about seeing a savings goal for your HSA. if you have costs today, save a little extra to begin a balance you carry over to next year. Planning an upcoming procedure or family? You can save for that tax-free.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Finally, think about covering your maximum annual health plan limits. First save enough to cover your deductible, or better yet your out of pocket limit--the most you’d pay in a given year. </a:t>
            </a:r>
            <a:endParaRPr sz="1100">
              <a:latin typeface="Arial"/>
              <a:ea typeface="Arial"/>
              <a:cs typeface="Arial"/>
              <a:sym typeface="Arial"/>
            </a:endParaRPr>
          </a:p>
        </p:txBody>
      </p:sp>
      <p:sp>
        <p:nvSpPr>
          <p:cNvPr id="548" name="Google Shape;5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This chart gives you an idea of how much you could save over time. $2,000 a year is just over $200 a month. $1000 a year is less than $100 a month. If you start saving early, you can have a nice safety net sooner than you think. Plus on the right you can see your total potential tax savings--that’s extra money you are saving as part of your balance, rather than lost to taxes.</a:t>
            </a:r>
            <a:endParaRPr sz="1100">
              <a:latin typeface="Arial"/>
              <a:ea typeface="Arial"/>
              <a:cs typeface="Arial"/>
              <a:sym typeface="Arial"/>
            </a:endParaRPr>
          </a:p>
        </p:txBody>
      </p:sp>
      <p:sp>
        <p:nvSpPr>
          <p:cNvPr id="556" name="Google Shape;5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We just saw the savings potential of the account without investing, but HSAs also have the option to invest, just like a 401(k). Many retirement professionals consider them the 401(k) for healthcare--a great way to prepare for the $295,000 the average couple will need for healthcare expenses in retirement beyond what Medicare covers, per Fidelity. The biggest differences between HSAs and 401(k)s? With an HSA you can use the funds anytime between now and retirement, and your withdrawals for qualified expenses are always tax free. You can’t get funds out of your 401(k) tax free, and you have to wait until you’re nearly 60 to start using them.</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Adding in the growth potential of the stock market, this chart shows how much your account could grow by in 10, 20, and 30 years. The assumptions with these returns is you invest $3,500 per year in your HSA and never pull funds out. With a hypothetical return of 6% per year, you could have nearly $50,000 saved after 10 years, over $135,000 after 20, and nearly $300,000 after 30. Remember, investing is not guaranteed, not insured, and you could lose money. </a:t>
            </a:r>
            <a:endParaRPr sz="1100">
              <a:latin typeface="Arial"/>
              <a:ea typeface="Arial"/>
              <a:cs typeface="Arial"/>
              <a:sym typeface="Arial"/>
            </a:endParaRPr>
          </a:p>
        </p:txBody>
      </p:sp>
      <p:sp>
        <p:nvSpPr>
          <p:cNvPr id="565" name="Google Shape;56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Be sure the number these section pages to match up with your Agenda/Table of Contents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Ok, that was a lot of potential benefits! Now let’s talk about enrollment and how to get started with an HSA&gt;</a:t>
            </a:r>
            <a:endParaRPr sz="1100">
              <a:latin typeface="Arial"/>
              <a:ea typeface="Arial"/>
              <a:cs typeface="Arial"/>
              <a:sym typeface="Arial"/>
            </a:endParaRPr>
          </a:p>
        </p:txBody>
      </p:sp>
      <p:sp>
        <p:nvSpPr>
          <p:cNvPr id="577" name="Google Shape;57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There are eligibility requirements to own an HSA. Let’s get started with those.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First, you must be enrolled in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at </a:t>
            </a:r>
            <a:r>
              <a:rPr lang="en-US" sz="1100">
                <a:highlight>
                  <a:srgbClr val="FFFF00"/>
                </a:highlight>
                <a:latin typeface="Arial"/>
                <a:ea typeface="Arial"/>
                <a:cs typeface="Arial"/>
                <a:sym typeface="Arial"/>
              </a:rPr>
              <a:t>&lt;company name&gt;</a:t>
            </a:r>
            <a:r>
              <a:rPr lang="en-US" sz="1100">
                <a:latin typeface="Arial"/>
                <a:ea typeface="Arial"/>
                <a:cs typeface="Arial"/>
                <a:sym typeface="Arial"/>
              </a:rPr>
              <a:t> to open and HSA. No other plans we offer qualify.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Second, you can’t be covered by another health plan or an FSA--such as your spouse’s--and there are special restrictions if you have VA benefits. If you do, please talk to HR. You also can’t be enrolled in Medicare, nor can you be claimed as a tax dependent on someone else’s tax return. </a:t>
            </a:r>
            <a:endParaRPr sz="1100">
              <a:latin typeface="Arial"/>
              <a:ea typeface="Arial"/>
              <a:cs typeface="Arial"/>
              <a:sym typeface="Arial"/>
            </a:endParaRPr>
          </a:p>
        </p:txBody>
      </p:sp>
      <p:sp>
        <p:nvSpPr>
          <p:cNvPr id="584" name="Google Shape;58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If you do qualify, and decide to enroll in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health plan, the next big decision is how much to contribute. Remember, your funds never expire and can always be spent tax free on qualified expenses, even if you leave </a:t>
            </a:r>
            <a:r>
              <a:rPr lang="en-US" sz="1100">
                <a:highlight>
                  <a:srgbClr val="FFFF00"/>
                </a:highlight>
                <a:latin typeface="Arial"/>
                <a:ea typeface="Arial"/>
                <a:cs typeface="Arial"/>
                <a:sym typeface="Arial"/>
              </a:rPr>
              <a:t>&lt;company name&gt;</a:t>
            </a:r>
            <a:r>
              <a:rPr lang="en-US" sz="1100">
                <a:latin typeface="Arial"/>
                <a:ea typeface="Arial"/>
                <a:cs typeface="Arial"/>
                <a:sym typeface="Arial"/>
              </a:rPr>
              <a:t> or change health plans. So plan your contribution knowing you’ll always be able to spend the funds in the future.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With that in mind, you’ll be able to set your paycheck election--the amount you’ll contribute to your HSA per pay cycle pre-tax--during enrollment. The first thing to know is there are annual contribution limits. For 2022 the limits are $3,650 per year if your health plan covers you only, and $7,300 if it covers you plus at least one more person. Additionally, if you will be 55 or older anytime in 2022 you can make an extra $1,000 catch-up contribution.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And here’s some good news! </a:t>
            </a:r>
            <a:r>
              <a:rPr lang="en-US" sz="1100">
                <a:highlight>
                  <a:srgbClr val="FFFF00"/>
                </a:highlight>
                <a:latin typeface="Arial"/>
                <a:ea typeface="Arial"/>
                <a:cs typeface="Arial"/>
                <a:sym typeface="Arial"/>
              </a:rPr>
              <a:t>&lt;company name&gt;</a:t>
            </a:r>
            <a:r>
              <a:rPr lang="en-US" sz="1100">
                <a:latin typeface="Arial"/>
                <a:ea typeface="Arial"/>
                <a:cs typeface="Arial"/>
                <a:sym typeface="Arial"/>
              </a:rPr>
              <a:t> will contribute $</a:t>
            </a:r>
            <a:r>
              <a:rPr lang="en-US" sz="1100">
                <a:highlight>
                  <a:srgbClr val="FFFF00"/>
                </a:highlight>
                <a:latin typeface="Arial"/>
                <a:ea typeface="Arial"/>
                <a:cs typeface="Arial"/>
                <a:sym typeface="Arial"/>
              </a:rPr>
              <a:t>&lt;amounts&gt;</a:t>
            </a:r>
            <a:r>
              <a:rPr lang="en-US" sz="1100">
                <a:latin typeface="Arial"/>
                <a:ea typeface="Arial"/>
                <a:cs typeface="Arial"/>
                <a:sym typeface="Arial"/>
              </a:rPr>
              <a:t> to your HSA at the beginning of the year </a:t>
            </a:r>
            <a:r>
              <a:rPr lang="en-US" sz="1100">
                <a:highlight>
                  <a:srgbClr val="FFFF00"/>
                </a:highlight>
                <a:latin typeface="Arial"/>
                <a:ea typeface="Arial"/>
                <a:cs typeface="Arial"/>
                <a:sym typeface="Arial"/>
              </a:rPr>
              <a:t>&lt;change if your company’s contribution timing is spread throughout the year&gt;</a:t>
            </a:r>
            <a:r>
              <a:rPr lang="en-US" sz="1100">
                <a:latin typeface="Arial"/>
                <a:ea typeface="Arial"/>
                <a:cs typeface="Arial"/>
                <a:sym typeface="Arial"/>
              </a:rPr>
              <a:t>. That’s free money we are giving to you to help prefund your HSA and ensure you have funds in it if you need them when the plan year starts.</a:t>
            </a:r>
            <a:endParaRPr sz="1100">
              <a:latin typeface="Arial"/>
              <a:ea typeface="Arial"/>
              <a:cs typeface="Arial"/>
              <a:sym typeface="Arial"/>
            </a:endParaRPr>
          </a:p>
        </p:txBody>
      </p:sp>
      <p:sp>
        <p:nvSpPr>
          <p:cNvPr id="597" name="Google Shape;59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When thinking about your election amount, here are a few things to think about.</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How will you use the account? To pay just for this year’s expected expenses, a mix of spending and saving, or trying to max out long-term savings? Lively offers some great tools to help you decide, including an optimal savings calculator and a Contribution Guide.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Next, here are a few tips for finding extra money to save. First, think about saving the premium difference between our health plan offerings in your HSA. Rather than taking home more pay, simply take those savings from each pay cycle and add them to your HSA. Second, if you have another HSA, you can transfer it tax free to Lively. Third, if you have an IRA, you are allowed to do a one-time tax free transfer, subject to your annual contribution limit, into your HSA. Finally, think about better budgeting and make some trade offs. Could find recurring subscriptions or apps that you no longer use, and channel those savings into your HSA?</a:t>
            </a:r>
            <a:endParaRPr sz="1100">
              <a:latin typeface="Arial"/>
              <a:ea typeface="Arial"/>
              <a:cs typeface="Arial"/>
              <a:sym typeface="Arial"/>
            </a:endParaRPr>
          </a:p>
        </p:txBody>
      </p:sp>
      <p:sp>
        <p:nvSpPr>
          <p:cNvPr id="606" name="Google Shape;606;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Need some help comparing our health plan options? Lively has created the concept of the Effective Deductible, which gives you a better comparison of deductibles across plans. Here’s how it works: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First, let’s look at the premiums for our health plan options. As you can see, the premium--the portion of the cost of the health plan that you pay--for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is lower than that of our other plan options. That’s less money coming out of your paycheck each month.</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Next, let’s look at the deductibles for our health plan options. As you can see, the deductible for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is higher than that of our other plan options. That’s the trade off--you pay less to the insurance company each month, but you are responsible for more cost out of pocket.</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On the next line, you can see the contribution we will be making into your HSA next year. Once again, that’s free money we are giving to you.</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The annual premium savings is the amount you save when choosing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and the combined savings is the combination of premium savings and our company contribution to your HSA. if you were to take your premium savings and add them to your HSA along with our company contribution, that’s free money in your HSA that didn’t cost you anything.</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Now look at the last line. if you subtract those total savings from the deductible on the </a:t>
            </a:r>
            <a:r>
              <a:rPr lang="en-US" sz="1100">
                <a:highlight>
                  <a:srgbClr val="FFFF00"/>
                </a:highlight>
                <a:latin typeface="Arial"/>
                <a:ea typeface="Arial"/>
                <a:cs typeface="Arial"/>
                <a:sym typeface="Arial"/>
              </a:rPr>
              <a:t>&lt;health plan name&gt;</a:t>
            </a:r>
            <a:r>
              <a:rPr lang="en-US" sz="1100">
                <a:latin typeface="Arial"/>
                <a:ea typeface="Arial"/>
                <a:cs typeface="Arial"/>
                <a:sym typeface="Arial"/>
              </a:rPr>
              <a:t>, you can see the portion of the deductible that you would need to come up with, if you have a lot of medical expenses in a given year. See how that amount compares to the deductible on our other plan options and it gives you a better comparison of what you’d need to pay. Of course if you don’t have too many expenses in a given year, you get to pocket those savings in your HSA for future expenses.</a:t>
            </a:r>
            <a:endParaRPr sz="1100">
              <a:latin typeface="Arial"/>
              <a:ea typeface="Arial"/>
              <a:cs typeface="Arial"/>
              <a:sym typeface="Arial"/>
            </a:endParaRPr>
          </a:p>
        </p:txBody>
      </p:sp>
      <p:sp>
        <p:nvSpPr>
          <p:cNvPr id="618" name="Google Shape;618;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Health Savings Accounts, or HSAs, can be a valuable addition to your savings plan. Today we will cover the basics—what is an HSA, why you might want to choose an HSA, three great ways to use the account, how to enroll, and key features of Lively’s HSA. Lively is the partner we chose to administer our company’s HSAs.</a:t>
            </a:r>
            <a:endParaRPr sz="1100">
              <a:latin typeface="Arial"/>
              <a:ea typeface="Arial"/>
              <a:cs typeface="Arial"/>
              <a:sym typeface="Arial"/>
            </a:endParaRPr>
          </a:p>
        </p:txBody>
      </p:sp>
      <p:sp>
        <p:nvSpPr>
          <p:cNvPr id="408" name="Google Shape;4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Here’s how to enroll. </a:t>
            </a:r>
            <a:r>
              <a:rPr b="1" lang="en-US" sz="1100">
                <a:highlight>
                  <a:srgbClr val="FFFF00"/>
                </a:highlight>
                <a:latin typeface="Arial"/>
                <a:ea typeface="Arial"/>
                <a:cs typeface="Arial"/>
                <a:sym typeface="Arial"/>
              </a:rPr>
              <a:t>&lt;please customize this section based on your company’s details&gt;.</a:t>
            </a:r>
            <a:endParaRPr b="1" sz="1100">
              <a:latin typeface="Arial"/>
              <a:ea typeface="Arial"/>
              <a:cs typeface="Arial"/>
              <a:sym typeface="Arial"/>
            </a:endParaRPr>
          </a:p>
        </p:txBody>
      </p:sp>
      <p:sp>
        <p:nvSpPr>
          <p:cNvPr id="626" name="Google Shape;6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Once you complete enrollment, here’s what to expect. Look out for your Lively HSA debit card, which should arrive in the mail 1-2 weeks prior to </a:t>
            </a:r>
            <a:r>
              <a:rPr lang="en-US" sz="1100">
                <a:highlight>
                  <a:srgbClr val="FFFF00"/>
                </a:highlight>
                <a:latin typeface="Arial"/>
                <a:ea typeface="Arial"/>
                <a:cs typeface="Arial"/>
                <a:sym typeface="Arial"/>
              </a:rPr>
              <a:t>&lt;health plan start date&gt;</a:t>
            </a:r>
            <a:r>
              <a:rPr lang="en-US" sz="1100">
                <a:latin typeface="Arial"/>
                <a:ea typeface="Arial"/>
                <a:cs typeface="Arial"/>
                <a:sym typeface="Arial"/>
              </a:rPr>
              <a:t>, our health plan start date.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Beginning </a:t>
            </a:r>
            <a:r>
              <a:rPr lang="en-US" sz="1100">
                <a:highlight>
                  <a:srgbClr val="FFFF00"/>
                </a:highlight>
                <a:latin typeface="Arial"/>
                <a:ea typeface="Arial"/>
                <a:cs typeface="Arial"/>
                <a:sym typeface="Arial"/>
              </a:rPr>
              <a:t>&lt;health plan start date&gt;</a:t>
            </a:r>
            <a:r>
              <a:rPr lang="en-US" sz="1100">
                <a:latin typeface="Arial"/>
                <a:ea typeface="Arial"/>
                <a:cs typeface="Arial"/>
                <a:sym typeface="Arial"/>
              </a:rPr>
              <a:t>, any eligible expense can be paid with your HSA. Your initial paycheck contribution to your HSA will take place within a few days of </a:t>
            </a:r>
            <a:r>
              <a:rPr lang="en-US" sz="1100">
                <a:highlight>
                  <a:srgbClr val="FFFF00"/>
                </a:highlight>
                <a:latin typeface="Arial"/>
                <a:ea typeface="Arial"/>
                <a:cs typeface="Arial"/>
                <a:sym typeface="Arial"/>
              </a:rPr>
              <a:t>&lt;date of first payroll in following year&gt;</a:t>
            </a:r>
            <a:r>
              <a:rPr lang="en-US" sz="1100">
                <a:latin typeface="Arial"/>
                <a:ea typeface="Arial"/>
                <a:cs typeface="Arial"/>
                <a:sym typeface="Arial"/>
              </a:rPr>
              <a:t>, the first payroll date next year.</a:t>
            </a:r>
            <a:endParaRPr sz="1100">
              <a:latin typeface="Arial"/>
              <a:ea typeface="Arial"/>
              <a:cs typeface="Arial"/>
              <a:sym typeface="Arial"/>
            </a:endParaRPr>
          </a:p>
        </p:txBody>
      </p:sp>
      <p:sp>
        <p:nvSpPr>
          <p:cNvPr id="639" name="Google Shape;6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We just mentioned your HSA debit card, which is the easiest and safest way to pay from your HSA. You can add your card to your mobile wallet for even easier payments.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What happens if you don’t have the funds in your account when you need to pay? That’s ok. You can always pay out of pocket, wait until you build up enough tax-free funds built up in your account, and then reimburse yourself anytime in the future. That way you still benefit from the tax savings on your expense.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Each time you do have an expense, be sure to save your receipt. Although you don’t need a receipt to prove an expense was qualified when you first pay it, the IRS requires that you save detailed receipts for payments from your HSA. If you are even audited, the IRS will ask for proof the expense was qualified. Lively makes it easy for you to upload your receipts and save them with the transaction record on Lively’s HSA dashboard.</a:t>
            </a:r>
            <a:endParaRPr sz="1100">
              <a:latin typeface="Arial"/>
              <a:ea typeface="Arial"/>
              <a:cs typeface="Arial"/>
              <a:sym typeface="Arial"/>
            </a:endParaRPr>
          </a:p>
        </p:txBody>
      </p:sp>
      <p:sp>
        <p:nvSpPr>
          <p:cNvPr id="657" name="Google Shape;6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Your Lively dashboard is the online hub for managing your HSA. When completing the enrollment process you’ll create your credentials to sign onto your account. This will give you instant access anytime you want to check your balance, move money, make investments, or save receipts.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Lively also offers a mobile app you can download once you’ve signed up. The mobile app offers the same account management functions right from your cell phone or tablet.</a:t>
            </a:r>
            <a:endParaRPr sz="1100">
              <a:latin typeface="Arial"/>
              <a:ea typeface="Arial"/>
              <a:cs typeface="Arial"/>
              <a:sym typeface="Arial"/>
            </a:endParaRPr>
          </a:p>
        </p:txBody>
      </p:sp>
      <p:sp>
        <p:nvSpPr>
          <p:cNvPr id="669" name="Google Shape;66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The potential of tax-free investment growth is one of the most valuable benefits of owning an HSA. Lively offers access to two personalized solutions to help you make your money go further.</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Regardless of what your investment strategy is, you have easy access to industry-leading solutions to help you design your ideal portfolio. You choose when and how much to invest, to best fit your financial strategy. </a:t>
            </a:r>
            <a:endParaRPr sz="1100">
              <a:latin typeface="Arial"/>
              <a:ea typeface="Arial"/>
              <a:cs typeface="Arial"/>
              <a:sym typeface="Arial"/>
            </a:endParaRPr>
          </a:p>
        </p:txBody>
      </p:sp>
      <p:sp>
        <p:nvSpPr>
          <p:cNvPr id="679" name="Google Shape;67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Lively also offers a few extra features to help you get the most out of your HSA.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First, their Deductible Tracker allows you to connect your health plan directly to Lively so you can see your spending progress against your deductible, with both in and out of network spending.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Expense Scout is a great tool for finding every possible eligible expense so you maximize your savings. you can link external bank accounts and credit cards and Expense Scout will identify potential eligible expenses you may have missed so you can reimburse yourself for everything that qualifies.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Finally, link your external bank account to Lively and use the Reimbursable Bank feature to reimburse yourself for out-of-pocket payments. It’s your choice--pay yourself back today, or wait and do it anytime in the future.</a:t>
            </a:r>
            <a:endParaRPr sz="1100">
              <a:latin typeface="Arial"/>
              <a:ea typeface="Arial"/>
              <a:cs typeface="Arial"/>
              <a:sym typeface="Arial"/>
            </a:endParaRPr>
          </a:p>
        </p:txBody>
      </p:sp>
      <p:sp>
        <p:nvSpPr>
          <p:cNvPr id="691" name="Google Shape;69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That brings us to the end of the presentation. Are there any questions I can help answer?</a:t>
            </a:r>
            <a:endParaRPr sz="1100">
              <a:latin typeface="Arial"/>
              <a:ea typeface="Arial"/>
              <a:cs typeface="Arial"/>
              <a:sym typeface="Arial"/>
            </a:endParaRPr>
          </a:p>
        </p:txBody>
      </p:sp>
      <p:sp>
        <p:nvSpPr>
          <p:cNvPr id="699" name="Google Shape;699;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If you think your team can benefit from an overview of key healthcare terms, add this slide to your presentation. </a:t>
            </a:r>
            <a:endParaRPr sz="1100">
              <a:latin typeface="Arial"/>
              <a:ea typeface="Arial"/>
              <a:cs typeface="Arial"/>
              <a:sym typeface="Arial"/>
            </a:endParaRPr>
          </a:p>
        </p:txBody>
      </p:sp>
      <p:sp>
        <p:nvSpPr>
          <p:cNvPr id="711" name="Google Shape;71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Let’s get started. First, you’re probably wondering, What is an HSA? Let’s get that answered. </a:t>
            </a:r>
            <a:endParaRPr sz="1100">
              <a:latin typeface="Arial"/>
              <a:ea typeface="Arial"/>
              <a:cs typeface="Arial"/>
              <a:sym typeface="Arial"/>
            </a:endParaRPr>
          </a:p>
        </p:txBody>
      </p:sp>
      <p:sp>
        <p:nvSpPr>
          <p:cNvPr id="415" name="Google Shape;4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solidFill>
                  <a:srgbClr val="3C4043"/>
                </a:solidFill>
                <a:highlight>
                  <a:srgbClr val="FFFFFF"/>
                </a:highlight>
                <a:latin typeface="Arial"/>
                <a:ea typeface="Arial"/>
                <a:cs typeface="Arial"/>
                <a:sym typeface="Arial"/>
              </a:rPr>
              <a:t>An HSA is a specialized savings account designed to give you personal control over how you save and pay for healthcare expenses. Deposits to HSAs are tax free, and when you pay for out-of-pocket healthcare expenses with your HSA, you’re using funds that you didn’t pay taxes on, helping you save money.</a:t>
            </a:r>
            <a:endParaRPr sz="1100">
              <a:solidFill>
                <a:srgbClr val="3C4043"/>
              </a:solidFill>
              <a:highlight>
                <a:srgbClr val="FFFFFF"/>
              </a:highlight>
              <a:latin typeface="Arial"/>
              <a:ea typeface="Arial"/>
              <a:cs typeface="Arial"/>
              <a:sym typeface="Arial"/>
            </a:endParaRPr>
          </a:p>
        </p:txBody>
      </p:sp>
      <p:sp>
        <p:nvSpPr>
          <p:cNvPr id="423" name="Google Shape;42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solidFill>
                  <a:srgbClr val="3C4043"/>
                </a:solidFill>
                <a:highlight>
                  <a:srgbClr val="FFFFFF"/>
                </a:highlight>
                <a:latin typeface="Arial"/>
                <a:ea typeface="Arial"/>
                <a:cs typeface="Arial"/>
                <a:sym typeface="Arial"/>
              </a:rPr>
              <a:t>HSAs complement the </a:t>
            </a:r>
            <a:r>
              <a:rPr lang="en-US" sz="1100">
                <a:solidFill>
                  <a:srgbClr val="3C4043"/>
                </a:solidFill>
                <a:highlight>
                  <a:schemeClr val="lt1"/>
                </a:highlight>
                <a:latin typeface="Arial"/>
                <a:ea typeface="Arial"/>
                <a:cs typeface="Arial"/>
                <a:sym typeface="Arial"/>
              </a:rPr>
              <a:t> </a:t>
            </a:r>
            <a:r>
              <a:rPr lang="en-US" sz="1100">
                <a:solidFill>
                  <a:srgbClr val="3C4043"/>
                </a:solidFill>
                <a:highlight>
                  <a:srgbClr val="FFFF00"/>
                </a:highlight>
                <a:latin typeface="Arial"/>
                <a:ea typeface="Arial"/>
                <a:cs typeface="Arial"/>
                <a:sym typeface="Arial"/>
              </a:rPr>
              <a:t>&lt;health plan name&gt;</a:t>
            </a:r>
            <a:r>
              <a:rPr lang="en-US" sz="1100">
                <a:solidFill>
                  <a:srgbClr val="3C4043"/>
                </a:solidFill>
                <a:latin typeface="Arial"/>
                <a:ea typeface="Arial"/>
                <a:cs typeface="Arial"/>
                <a:sym typeface="Arial"/>
              </a:rPr>
              <a:t> that you can choose during open enrollment. Here’s how an HSA works with the plan and the various portions of expenses that you may have.</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rPr lang="en-US" sz="1100">
                <a:solidFill>
                  <a:srgbClr val="3C4043"/>
                </a:solidFill>
                <a:latin typeface="Arial"/>
                <a:ea typeface="Arial"/>
                <a:cs typeface="Arial"/>
                <a:sym typeface="Arial"/>
              </a:rPr>
              <a:t>First, preventive care is covered at 100%--meaning there’s no cost to you for these services. These services include things like annual physicals, well-woman and well-baby care, annual health screenings, and more. Second, the </a:t>
            </a:r>
            <a:r>
              <a:rPr lang="en-US" sz="1100">
                <a:solidFill>
                  <a:srgbClr val="3C4043"/>
                </a:solidFill>
                <a:highlight>
                  <a:schemeClr val="lt1"/>
                </a:highlight>
                <a:latin typeface="Arial"/>
                <a:ea typeface="Arial"/>
                <a:cs typeface="Arial"/>
                <a:sym typeface="Arial"/>
              </a:rPr>
              <a:t> </a:t>
            </a:r>
            <a:r>
              <a:rPr lang="en-US" sz="1100">
                <a:solidFill>
                  <a:srgbClr val="3C4043"/>
                </a:solidFill>
                <a:highlight>
                  <a:srgbClr val="FFFF00"/>
                </a:highlight>
                <a:latin typeface="Arial"/>
                <a:ea typeface="Arial"/>
                <a:cs typeface="Arial"/>
                <a:sym typeface="Arial"/>
              </a:rPr>
              <a:t>&lt;health plan name&gt;</a:t>
            </a:r>
            <a:r>
              <a:rPr lang="en-US" sz="1100">
                <a:solidFill>
                  <a:srgbClr val="3C4043"/>
                </a:solidFill>
                <a:latin typeface="Arial"/>
                <a:ea typeface="Arial"/>
                <a:cs typeface="Arial"/>
                <a:sym typeface="Arial"/>
              </a:rPr>
              <a:t> comes with an upfront deductible. This is like the deductible on your car insurance--money you have to pay first before the insurance covers a portion of your costs. You can use the funds in your HSA to cover your deductible expenses.</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rPr lang="en-US" sz="1100">
                <a:solidFill>
                  <a:srgbClr val="3C4043"/>
                </a:solidFill>
                <a:latin typeface="Arial"/>
                <a:ea typeface="Arial"/>
                <a:cs typeface="Arial"/>
                <a:sym typeface="Arial"/>
              </a:rPr>
              <a:t>Once your deductible is met--assuming you have enough costs in a given year to reach your deductible, and many of us don’t--the co-insurance portion of the plan starts. Co-insurance is basically cost sharing with insurance. Generally speaking, you’ll owe a percentage of any medical service you receive. For our plan, the in-network amount is </a:t>
            </a:r>
            <a:r>
              <a:rPr lang="en-US" sz="1100">
                <a:solidFill>
                  <a:srgbClr val="3C4043"/>
                </a:solidFill>
                <a:highlight>
                  <a:schemeClr val="lt1"/>
                </a:highlight>
                <a:latin typeface="Arial"/>
                <a:ea typeface="Arial"/>
                <a:cs typeface="Arial"/>
                <a:sym typeface="Arial"/>
              </a:rPr>
              <a:t> </a:t>
            </a:r>
            <a:r>
              <a:rPr lang="en-US" sz="1100">
                <a:solidFill>
                  <a:srgbClr val="3C4043"/>
                </a:solidFill>
                <a:highlight>
                  <a:srgbClr val="FFFF00"/>
                </a:highlight>
                <a:latin typeface="Arial"/>
                <a:ea typeface="Arial"/>
                <a:cs typeface="Arial"/>
                <a:sym typeface="Arial"/>
              </a:rPr>
              <a:t>&lt;co-insurance percentage&gt;</a:t>
            </a:r>
            <a:r>
              <a:rPr lang="en-US" sz="1100">
                <a:solidFill>
                  <a:srgbClr val="3C4043"/>
                </a:solidFill>
                <a:latin typeface="Arial"/>
                <a:ea typeface="Arial"/>
                <a:cs typeface="Arial"/>
                <a:sym typeface="Arial"/>
              </a:rPr>
              <a:t>. As an example, let’s say you see the doctor and the bill is $100. You’ll only owe </a:t>
            </a:r>
            <a:r>
              <a:rPr lang="en-US" sz="1100">
                <a:solidFill>
                  <a:srgbClr val="3C4043"/>
                </a:solidFill>
                <a:highlight>
                  <a:schemeClr val="lt1"/>
                </a:highlight>
                <a:latin typeface="Arial"/>
                <a:ea typeface="Arial"/>
                <a:cs typeface="Arial"/>
                <a:sym typeface="Arial"/>
              </a:rPr>
              <a:t> </a:t>
            </a:r>
            <a:r>
              <a:rPr lang="en-US" sz="1100">
                <a:solidFill>
                  <a:srgbClr val="3C4043"/>
                </a:solidFill>
                <a:highlight>
                  <a:srgbClr val="FFFF00"/>
                </a:highlight>
                <a:latin typeface="Arial"/>
                <a:ea typeface="Arial"/>
                <a:cs typeface="Arial"/>
                <a:sym typeface="Arial"/>
              </a:rPr>
              <a:t>&lt;$XXX&gt;</a:t>
            </a:r>
            <a:r>
              <a:rPr lang="en-US" sz="1100">
                <a:solidFill>
                  <a:srgbClr val="3C4043"/>
                </a:solidFill>
                <a:latin typeface="Arial"/>
                <a:ea typeface="Arial"/>
                <a:cs typeface="Arial"/>
                <a:sym typeface="Arial"/>
              </a:rPr>
              <a:t>--that’s </a:t>
            </a:r>
            <a:r>
              <a:rPr lang="en-US" sz="1100">
                <a:solidFill>
                  <a:srgbClr val="3C4043"/>
                </a:solidFill>
                <a:highlight>
                  <a:schemeClr val="lt1"/>
                </a:highlight>
                <a:latin typeface="Arial"/>
                <a:ea typeface="Arial"/>
                <a:cs typeface="Arial"/>
                <a:sym typeface="Arial"/>
              </a:rPr>
              <a:t> </a:t>
            </a:r>
            <a:r>
              <a:rPr lang="en-US" sz="1100">
                <a:solidFill>
                  <a:srgbClr val="3C4043"/>
                </a:solidFill>
                <a:highlight>
                  <a:srgbClr val="FFFF00"/>
                </a:highlight>
                <a:latin typeface="Arial"/>
                <a:ea typeface="Arial"/>
                <a:cs typeface="Arial"/>
                <a:sym typeface="Arial"/>
              </a:rPr>
              <a:t>&lt;X%&gt;</a:t>
            </a:r>
            <a:r>
              <a:rPr lang="en-US" sz="1100">
                <a:solidFill>
                  <a:srgbClr val="3C4043"/>
                </a:solidFill>
                <a:latin typeface="Arial"/>
                <a:ea typeface="Arial"/>
                <a:cs typeface="Arial"/>
                <a:sym typeface="Arial"/>
              </a:rPr>
              <a:t> of $100. Just like your deductible, you can pay co-insurance expenses with your HSA as well.</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t/>
            </a:r>
            <a:endParaRPr sz="1100">
              <a:solidFill>
                <a:srgbClr val="3C4043"/>
              </a:solidFill>
              <a:latin typeface="Arial"/>
              <a:ea typeface="Arial"/>
              <a:cs typeface="Arial"/>
              <a:sym typeface="Arial"/>
            </a:endParaRPr>
          </a:p>
          <a:p>
            <a:pPr indent="0" lvl="0" marL="0" rtl="0" algn="l">
              <a:lnSpc>
                <a:spcPct val="115000"/>
              </a:lnSpc>
              <a:spcBef>
                <a:spcPts val="0"/>
              </a:spcBef>
              <a:spcAft>
                <a:spcPts val="0"/>
              </a:spcAft>
              <a:buSzPts val="1400"/>
              <a:buNone/>
            </a:pPr>
            <a:r>
              <a:rPr lang="en-US" sz="1100">
                <a:solidFill>
                  <a:srgbClr val="3C4043"/>
                </a:solidFill>
                <a:latin typeface="Arial"/>
                <a:ea typeface="Arial"/>
                <a:cs typeface="Arial"/>
                <a:sym typeface="Arial"/>
              </a:rPr>
              <a:t>Finally, your health plan comes with an annual out-of-pocket limit. This is the maximum amount you’ll have to pay in any given year for medical costs. Once you reach this amount, you won’t owe any more money for medical costs that year.</a:t>
            </a:r>
            <a:endParaRPr sz="1100">
              <a:solidFill>
                <a:srgbClr val="3C4043"/>
              </a:solidFill>
              <a:latin typeface="Arial"/>
              <a:ea typeface="Arial"/>
              <a:cs typeface="Arial"/>
              <a:sym typeface="Arial"/>
            </a:endParaRPr>
          </a:p>
        </p:txBody>
      </p:sp>
      <p:sp>
        <p:nvSpPr>
          <p:cNvPr id="436" name="Google Shape;43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Next let’s talk about why you might want an HSA.</a:t>
            </a:r>
            <a:endParaRPr sz="1100">
              <a:latin typeface="Arial"/>
              <a:ea typeface="Arial"/>
              <a:cs typeface="Arial"/>
              <a:sym typeface="Arial"/>
            </a:endParaRPr>
          </a:p>
        </p:txBody>
      </p:sp>
      <p:sp>
        <p:nvSpPr>
          <p:cNvPr id="455" name="Google Shape;4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HSAs are the most tax-advantaged accounts in America. This means they come with a number of meaningful tax benefits. First, your HSA deposits are pre-tax when made through payroll at work. Second, any gains in your HSA are free of federal taxes. And third, when spending on qualified expenses, funds come out tax-free. So you never have to pay tax on money into and out of your HSA, as long as you use it on qualified expenses. More on those in a minute.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What’s even better is you can use the funds in your HSA on your own expenses, plus those of your family--even if they aren’t covered by your health plan.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Finally, the funds never expire. You own your HSA and the funds in it, and unlike an FSA, you can spend the funds anytime--today, all the way through retirement. They never expire! So if you don’t have a lot of healthcare expenses today, you can save them for tomorrow, risk free.</a:t>
            </a:r>
            <a:endParaRPr sz="1100">
              <a:latin typeface="Arial"/>
              <a:ea typeface="Arial"/>
              <a:cs typeface="Arial"/>
              <a:sym typeface="Arial"/>
            </a:endParaRPr>
          </a:p>
        </p:txBody>
      </p:sp>
      <p:sp>
        <p:nvSpPr>
          <p:cNvPr id="461" name="Google Shape;4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Now let’s talk about 3 popular ways people use HSAs.</a:t>
            </a:r>
            <a:endParaRPr sz="1100">
              <a:latin typeface="Arial"/>
              <a:ea typeface="Arial"/>
              <a:cs typeface="Arial"/>
              <a:sym typeface="Arial"/>
            </a:endParaRPr>
          </a:p>
        </p:txBody>
      </p:sp>
      <p:sp>
        <p:nvSpPr>
          <p:cNvPr id="474" name="Google Shape;4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You can benefit from an HSA whether you have healthcare expenses today, or not. The first way to use an HSA is to reduce today’s out of pocket healthcare expenses. It’s like giving yourself a discount on today’s costs. if you don’t have many costs today, use your HSA to prepare a safety net for future or unexpected costs. Unfortunately we all eventually have healthcare expenses, and your HSA can be a great way to get ready. Finally, you can use your HSA to save for retirement.</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Now let’s look in more detail at how each of these work.</a:t>
            </a:r>
            <a:endParaRPr sz="1100">
              <a:latin typeface="Arial"/>
              <a:ea typeface="Arial"/>
              <a:cs typeface="Arial"/>
              <a:sym typeface="Arial"/>
            </a:endParaRPr>
          </a:p>
        </p:txBody>
      </p:sp>
      <p:sp>
        <p:nvSpPr>
          <p:cNvPr id="480" name="Google Shape;4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1.png"/><Relationship Id="rId4" Type="http://schemas.openxmlformats.org/officeDocument/2006/relationships/image" Target="../media/image3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1.png"/><Relationship Id="rId4"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1.png"/><Relationship Id="rId4" Type="http://schemas.openxmlformats.org/officeDocument/2006/relationships/image" Target="../media/image3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1.png"/><Relationship Id="rId4"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Co-Branded 1">
  <p:cSld name="1_Title Co-Branded 1">
    <p:spTree>
      <p:nvGrpSpPr>
        <p:cNvPr id="10" name="Shape 10"/>
        <p:cNvGrpSpPr/>
        <p:nvPr/>
      </p:nvGrpSpPr>
      <p:grpSpPr>
        <a:xfrm>
          <a:off x="0" y="0"/>
          <a:ext cx="0" cy="0"/>
          <a:chOff x="0" y="0"/>
          <a:chExt cx="0" cy="0"/>
        </a:xfrm>
      </p:grpSpPr>
      <p:sp>
        <p:nvSpPr>
          <p:cNvPr id="11" name="Google Shape;11;p31"/>
          <p:cNvSpPr txBox="1"/>
          <p:nvPr>
            <p:ph type="title"/>
          </p:nvPr>
        </p:nvSpPr>
        <p:spPr>
          <a:xfrm>
            <a:off x="3037115" y="2827272"/>
            <a:ext cx="5949042" cy="12034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31"/>
          <p:cNvPicPr preferRelativeResize="0"/>
          <p:nvPr/>
        </p:nvPicPr>
        <p:blipFill rotWithShape="1">
          <a:blip r:embed="rId2">
            <a:alphaModFix/>
          </a:blip>
          <a:srcRect b="0" l="0" r="0" t="0"/>
          <a:stretch/>
        </p:blipFill>
        <p:spPr>
          <a:xfrm>
            <a:off x="3037115" y="1175266"/>
            <a:ext cx="2223616" cy="632908"/>
          </a:xfrm>
          <a:prstGeom prst="rect">
            <a:avLst/>
          </a:prstGeom>
          <a:noFill/>
          <a:ln>
            <a:noFill/>
          </a:ln>
        </p:spPr>
      </p:pic>
      <p:sp>
        <p:nvSpPr>
          <p:cNvPr id="13" name="Google Shape;13;p31"/>
          <p:cNvSpPr txBox="1"/>
          <p:nvPr/>
        </p:nvSpPr>
        <p:spPr>
          <a:xfrm>
            <a:off x="5736854" y="1272178"/>
            <a:ext cx="457200"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4" name="Google Shape;14;p31"/>
          <p:cNvPicPr preferRelativeResize="0"/>
          <p:nvPr/>
        </p:nvPicPr>
        <p:blipFill rotWithShape="1">
          <a:blip r:embed="rId3">
            <a:alphaModFix/>
          </a:blip>
          <a:srcRect b="0" l="0" r="0" t="0"/>
          <a:stretch/>
        </p:blipFill>
        <p:spPr>
          <a:xfrm>
            <a:off x="0" y="3869267"/>
            <a:ext cx="12192000" cy="2988733"/>
          </a:xfrm>
          <a:prstGeom prst="rect">
            <a:avLst/>
          </a:prstGeom>
          <a:noFill/>
          <a:ln>
            <a:noFill/>
          </a:ln>
        </p:spPr>
      </p:pic>
    </p:spTree>
  </p:cSld>
  <p:clrMapOvr>
    <a:masterClrMapping/>
  </p:clrMapOvr>
  <p:extLst>
    <p:ext uri="{DCECCB84-F9BA-43D5-87BE-67443E8EF086}">
      <p15:sldGuideLst>
        <p15:guide id="1" orient="horz" pos="1848">
          <p15:clr>
            <a:srgbClr val="FBAE40"/>
          </p15:clr>
        </p15:guide>
        <p15:guide id="2" pos="6288">
          <p15:clr>
            <a:srgbClr val="FBAE40"/>
          </p15:clr>
        </p15:guide>
        <p15:guide id="3" pos="3096">
          <p15:clr>
            <a:srgbClr val="FBAE40"/>
          </p15:clr>
        </p15:guide>
        <p15:guide id="4" orient="horz" pos="10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pen layout 1">
  <p:cSld name="1_Open layout 1">
    <p:spTree>
      <p:nvGrpSpPr>
        <p:cNvPr id="64" name="Shape 64"/>
        <p:cNvGrpSpPr/>
        <p:nvPr/>
      </p:nvGrpSpPr>
      <p:grpSpPr>
        <a:xfrm>
          <a:off x="0" y="0"/>
          <a:ext cx="0" cy="0"/>
          <a:chOff x="0" y="0"/>
          <a:chExt cx="0" cy="0"/>
        </a:xfrm>
      </p:grpSpPr>
      <p:pic>
        <p:nvPicPr>
          <p:cNvPr id="65" name="Google Shape;65;p40"/>
          <p:cNvPicPr preferRelativeResize="0"/>
          <p:nvPr/>
        </p:nvPicPr>
        <p:blipFill rotWithShape="1">
          <a:blip r:embed="rId2">
            <a:alphaModFix/>
          </a:blip>
          <a:srcRect b="0" l="0" r="0" t="0"/>
          <a:stretch/>
        </p:blipFill>
        <p:spPr>
          <a:xfrm>
            <a:off x="9890450" y="6140870"/>
            <a:ext cx="1978090" cy="563024"/>
          </a:xfrm>
          <a:prstGeom prst="rect">
            <a:avLst/>
          </a:prstGeom>
          <a:noFill/>
          <a:ln>
            <a:noFill/>
          </a:ln>
        </p:spPr>
      </p:pic>
      <p:pic>
        <p:nvPicPr>
          <p:cNvPr id="66" name="Google Shape;66;p40"/>
          <p:cNvPicPr preferRelativeResize="0"/>
          <p:nvPr/>
        </p:nvPicPr>
        <p:blipFill rotWithShape="1">
          <a:blip r:embed="rId3">
            <a:alphaModFix/>
          </a:blip>
          <a:srcRect b="0" l="0" r="0" t="0"/>
          <a:stretch/>
        </p:blipFill>
        <p:spPr>
          <a:xfrm>
            <a:off x="0" y="0"/>
            <a:ext cx="5122333" cy="6858000"/>
          </a:xfrm>
          <a:prstGeom prst="rect">
            <a:avLst/>
          </a:prstGeom>
          <a:noFill/>
          <a:ln>
            <a:noFill/>
          </a:ln>
        </p:spPr>
      </p:pic>
      <p:sp>
        <p:nvSpPr>
          <p:cNvPr id="67" name="Google Shape;67;p40"/>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layout 2">
  <p:cSld name="open layout 2">
    <p:spTree>
      <p:nvGrpSpPr>
        <p:cNvPr id="68" name="Shape 68"/>
        <p:cNvGrpSpPr/>
        <p:nvPr/>
      </p:nvGrpSpPr>
      <p:grpSpPr>
        <a:xfrm>
          <a:off x="0" y="0"/>
          <a:ext cx="0" cy="0"/>
          <a:chOff x="0" y="0"/>
          <a:chExt cx="0" cy="0"/>
        </a:xfrm>
      </p:grpSpPr>
      <p:pic>
        <p:nvPicPr>
          <p:cNvPr id="69" name="Google Shape;69;p41"/>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70" name="Google Shape;70;p41"/>
          <p:cNvSpPr txBox="1"/>
          <p:nvPr>
            <p:ph idx="1" type="body"/>
          </p:nvPr>
        </p:nvSpPr>
        <p:spPr>
          <a:xfrm>
            <a:off x="721895" y="806505"/>
            <a:ext cx="11087671"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21212"/>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 name="Google Shape;71;p41"/>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text/picture 5">
  <p:cSld name="title/text/picture 5">
    <p:spTree>
      <p:nvGrpSpPr>
        <p:cNvPr id="72" name="Shape 72"/>
        <p:cNvGrpSpPr/>
        <p:nvPr/>
      </p:nvGrpSpPr>
      <p:grpSpPr>
        <a:xfrm>
          <a:off x="0" y="0"/>
          <a:ext cx="0" cy="0"/>
          <a:chOff x="0" y="0"/>
          <a:chExt cx="0" cy="0"/>
        </a:xfrm>
      </p:grpSpPr>
      <p:pic>
        <p:nvPicPr>
          <p:cNvPr id="73" name="Google Shape;73;p42"/>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74" name="Google Shape;74;p42"/>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42"/>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42"/>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7" name="Google Shape;77;p42"/>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78" name="Google Shape;78;p42"/>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Open layout 1">
  <p:cSld name="4_Open layout 1">
    <p:spTree>
      <p:nvGrpSpPr>
        <p:cNvPr id="79" name="Shape 79"/>
        <p:cNvGrpSpPr/>
        <p:nvPr/>
      </p:nvGrpSpPr>
      <p:grpSpPr>
        <a:xfrm>
          <a:off x="0" y="0"/>
          <a:ext cx="0" cy="0"/>
          <a:chOff x="0" y="0"/>
          <a:chExt cx="0" cy="0"/>
        </a:xfrm>
      </p:grpSpPr>
      <p:pic>
        <p:nvPicPr>
          <p:cNvPr id="80" name="Google Shape;80;p43"/>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81" name="Google Shape;81;p43"/>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82" name="Google Shape;82;p43"/>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pen layout 1">
  <p:cSld name="3_Open layout 1">
    <p:spTree>
      <p:nvGrpSpPr>
        <p:cNvPr id="83" name="Shape 83"/>
        <p:cNvGrpSpPr/>
        <p:nvPr/>
      </p:nvGrpSpPr>
      <p:grpSpPr>
        <a:xfrm>
          <a:off x="0" y="0"/>
          <a:ext cx="0" cy="0"/>
          <a:chOff x="0" y="0"/>
          <a:chExt cx="0" cy="0"/>
        </a:xfrm>
      </p:grpSpPr>
      <p:pic>
        <p:nvPicPr>
          <p:cNvPr id="84" name="Google Shape;84;p44"/>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85" name="Google Shape;85;p44"/>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86" name="Google Shape;86;p44"/>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Mark 1">
  <p:cSld name="Logo Mark 1">
    <p:spTree>
      <p:nvGrpSpPr>
        <p:cNvPr id="87" name="Shape 87"/>
        <p:cNvGrpSpPr/>
        <p:nvPr/>
      </p:nvGrpSpPr>
      <p:grpSpPr>
        <a:xfrm>
          <a:off x="0" y="0"/>
          <a:ext cx="0" cy="0"/>
          <a:chOff x="0" y="0"/>
          <a:chExt cx="0" cy="0"/>
        </a:xfrm>
      </p:grpSpPr>
      <p:pic>
        <p:nvPicPr>
          <p:cNvPr id="88" name="Google Shape;88;p4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9" name="Google Shape;89;p45"/>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90" name="Google Shape;90;p45"/>
          <p:cNvSpPr txBox="1"/>
          <p:nvPr>
            <p:ph idx="1" type="body"/>
          </p:nvPr>
        </p:nvSpPr>
        <p:spPr>
          <a:xfrm>
            <a:off x="6680981" y="783644"/>
            <a:ext cx="4860925" cy="14366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45"/>
          <p:cNvSpPr txBox="1"/>
          <p:nvPr>
            <p:ph idx="2" type="body"/>
          </p:nvPr>
        </p:nvSpPr>
        <p:spPr>
          <a:xfrm>
            <a:off x="6680165" y="2435225"/>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1578"/>
              </a:lnSpc>
              <a:spcBef>
                <a:spcPts val="1000"/>
              </a:spcBef>
              <a:spcAft>
                <a:spcPts val="0"/>
              </a:spcAft>
              <a:buClr>
                <a:srgbClr val="273B47"/>
              </a:buClr>
              <a:buSzPts val="1900"/>
              <a:buFont typeface="Arial"/>
              <a:buNone/>
              <a:defRPr b="0" i="0" sz="19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80">
          <p15:clr>
            <a:srgbClr val="FBAE40"/>
          </p15:clr>
        </p15:guide>
        <p15:guide id="2" pos="4200">
          <p15:clr>
            <a:srgbClr val="FBAE40"/>
          </p15:clr>
        </p15:guide>
        <p15:guide id="3" orient="horz" pos="1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3-Column 2">
  <p:cSld name="text/3-Column 2">
    <p:spTree>
      <p:nvGrpSpPr>
        <p:cNvPr id="92" name="Shape 92"/>
        <p:cNvGrpSpPr/>
        <p:nvPr/>
      </p:nvGrpSpPr>
      <p:grpSpPr>
        <a:xfrm>
          <a:off x="0" y="0"/>
          <a:ext cx="0" cy="0"/>
          <a:chOff x="0" y="0"/>
          <a:chExt cx="0" cy="0"/>
        </a:xfrm>
      </p:grpSpPr>
      <p:pic>
        <p:nvPicPr>
          <p:cNvPr id="93" name="Google Shape;93;p46"/>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94" name="Google Shape;94;p46"/>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6D58D6"/>
              </a:buClr>
              <a:buSzPts val="3300"/>
              <a:buFont typeface="Arial"/>
              <a:buNone/>
              <a:defRPr b="1" i="0" sz="3300" u="none" cap="none" strike="noStrike">
                <a:solidFill>
                  <a:srgbClr val="6D58D6"/>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 name="Google Shape;95;p46"/>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96" name="Google Shape;96;p46"/>
          <p:cNvSpPr/>
          <p:nvPr>
            <p:ph idx="2" type="pic"/>
          </p:nvPr>
        </p:nvSpPr>
        <p:spPr>
          <a:xfrm>
            <a:off x="4821238" y="2438400"/>
            <a:ext cx="1731962" cy="2057400"/>
          </a:xfrm>
          <a:prstGeom prst="rect">
            <a:avLst/>
          </a:prstGeom>
          <a:noFill/>
          <a:ln>
            <a:noFill/>
          </a:ln>
        </p:spPr>
      </p:sp>
      <p:sp>
        <p:nvSpPr>
          <p:cNvPr id="97" name="Google Shape;97;p46"/>
          <p:cNvSpPr/>
          <p:nvPr>
            <p:ph idx="3" type="pic"/>
          </p:nvPr>
        </p:nvSpPr>
        <p:spPr>
          <a:xfrm>
            <a:off x="7259638" y="2438400"/>
            <a:ext cx="1731962" cy="2057400"/>
          </a:xfrm>
          <a:prstGeom prst="rect">
            <a:avLst/>
          </a:prstGeom>
          <a:noFill/>
          <a:ln>
            <a:noFill/>
          </a:ln>
        </p:spPr>
      </p:sp>
      <p:sp>
        <p:nvSpPr>
          <p:cNvPr id="98" name="Google Shape;98;p46"/>
          <p:cNvSpPr/>
          <p:nvPr>
            <p:ph idx="4" type="pic"/>
          </p:nvPr>
        </p:nvSpPr>
        <p:spPr>
          <a:xfrm>
            <a:off x="9725025" y="2438400"/>
            <a:ext cx="1743075" cy="2057400"/>
          </a:xfrm>
          <a:prstGeom prst="rect">
            <a:avLst/>
          </a:prstGeom>
          <a:noFill/>
          <a:ln>
            <a:noFill/>
          </a:ln>
        </p:spPr>
      </p:sp>
      <p:sp>
        <p:nvSpPr>
          <p:cNvPr id="99" name="Google Shape;99;p46"/>
          <p:cNvSpPr txBox="1"/>
          <p:nvPr>
            <p:ph idx="5" type="body"/>
          </p:nvPr>
        </p:nvSpPr>
        <p:spPr>
          <a:xfrm>
            <a:off x="9715500"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46"/>
          <p:cNvSpPr txBox="1"/>
          <p:nvPr>
            <p:ph idx="6" type="body"/>
          </p:nvPr>
        </p:nvSpPr>
        <p:spPr>
          <a:xfrm>
            <a:off x="7249319" y="4685657"/>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46"/>
          <p:cNvSpPr txBox="1"/>
          <p:nvPr>
            <p:ph idx="7" type="body"/>
          </p:nvPr>
        </p:nvSpPr>
        <p:spPr>
          <a:xfrm>
            <a:off x="4810919"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46"/>
          <p:cNvSpPr txBox="1"/>
          <p:nvPr>
            <p:ph idx="8"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3024">
          <p15:clr>
            <a:srgbClr val="FBAE40"/>
          </p15:clr>
        </p15:guide>
        <p15:guide id="4" orient="horz" pos="2952">
          <p15:clr>
            <a:srgbClr val="FBAE40"/>
          </p15:clr>
        </p15:guide>
        <p15:guide id="5" orient="horz" pos="1176">
          <p15:clr>
            <a:srgbClr val="FBAE40"/>
          </p15:clr>
        </p15:guide>
        <p15:guide id="6" pos="2088">
          <p15:clr>
            <a:srgbClr val="FBAE40"/>
          </p15:clr>
        </p15:guide>
        <p15:guide id="7" pos="4128">
          <p15:clr>
            <a:srgbClr val="FBAE40"/>
          </p15:clr>
        </p15:guide>
        <p15:guide id="8" pos="4560">
          <p15:clr>
            <a:srgbClr val="FBAE40"/>
          </p15:clr>
        </p15:guide>
        <p15:guide id="9" pos="5664">
          <p15:clr>
            <a:srgbClr val="FBAE40"/>
          </p15:clr>
        </p15:guide>
        <p15:guide id="10" pos="6120">
          <p15:clr>
            <a:srgbClr val="FBAE40"/>
          </p15:clr>
        </p15:guide>
        <p15:guide id="11" pos="7224">
          <p15:clr>
            <a:srgbClr val="FBAE40"/>
          </p15:clr>
        </p15:guide>
        <p15:guide id="12" orient="horz" pos="2832">
          <p15:clr>
            <a:srgbClr val="FBAE40"/>
          </p15:clr>
        </p15:guide>
        <p15:guide id="13" orient="horz" pos="15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2-charts 4">
  <p:cSld name="1_text/2-charts 4">
    <p:spTree>
      <p:nvGrpSpPr>
        <p:cNvPr id="103" name="Shape 103"/>
        <p:cNvGrpSpPr/>
        <p:nvPr/>
      </p:nvGrpSpPr>
      <p:grpSpPr>
        <a:xfrm>
          <a:off x="0" y="0"/>
          <a:ext cx="0" cy="0"/>
          <a:chOff x="0" y="0"/>
          <a:chExt cx="0" cy="0"/>
        </a:xfrm>
      </p:grpSpPr>
      <p:pic>
        <p:nvPicPr>
          <p:cNvPr id="104" name="Google Shape;104;p47"/>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105" name="Google Shape;105;p47"/>
          <p:cNvSpPr txBox="1"/>
          <p:nvPr>
            <p:ph idx="1" type="body"/>
          </p:nvPr>
        </p:nvSpPr>
        <p:spPr>
          <a:xfrm>
            <a:off x="511700"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6" name="Google Shape;106;p47"/>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107" name="Google Shape;107;p47"/>
          <p:cNvSpPr/>
          <p:nvPr>
            <p:ph idx="2" type="chart"/>
          </p:nvPr>
        </p:nvSpPr>
        <p:spPr>
          <a:xfrm>
            <a:off x="4208463" y="1866900"/>
            <a:ext cx="3106737"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47"/>
          <p:cNvSpPr/>
          <p:nvPr>
            <p:ph idx="3" type="chart"/>
          </p:nvPr>
        </p:nvSpPr>
        <p:spPr>
          <a:xfrm>
            <a:off x="7886700" y="1866900"/>
            <a:ext cx="312420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47"/>
          <p:cNvSpPr txBox="1"/>
          <p:nvPr>
            <p:ph idx="4" type="body"/>
          </p:nvPr>
        </p:nvSpPr>
        <p:spPr>
          <a:xfrm>
            <a:off x="42084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47"/>
          <p:cNvSpPr txBox="1"/>
          <p:nvPr>
            <p:ph idx="5" type="body"/>
          </p:nvPr>
        </p:nvSpPr>
        <p:spPr>
          <a:xfrm>
            <a:off x="79041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47"/>
          <p:cNvSpPr txBox="1"/>
          <p:nvPr>
            <p:ph idx="6" type="body"/>
          </p:nvPr>
        </p:nvSpPr>
        <p:spPr>
          <a:xfrm>
            <a:off x="530227" y="1866900"/>
            <a:ext cx="2784474"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1600"/>
              <a:buFont typeface="Arial"/>
              <a:buNone/>
              <a:defRPr b="0" i="0" sz="16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2640">
          <p15:clr>
            <a:srgbClr val="FBAE40"/>
          </p15:clr>
        </p15:guide>
        <p15:guide id="3" pos="312">
          <p15:clr>
            <a:srgbClr val="FBAE40"/>
          </p15:clr>
        </p15:guide>
        <p15:guide id="4" pos="4608">
          <p15:clr>
            <a:srgbClr val="FBAE40"/>
          </p15:clr>
        </p15:guide>
        <p15:guide id="5" pos="4968">
          <p15:clr>
            <a:srgbClr val="FBAE40"/>
          </p15:clr>
        </p15:guide>
        <p15:guide id="6" pos="6936">
          <p15:clr>
            <a:srgbClr val="FBAE40"/>
          </p15:clr>
        </p15:guide>
        <p15:guide id="7" orient="horz" pos="2952">
          <p15:clr>
            <a:srgbClr val="FBAE40"/>
          </p15:clr>
        </p15:guide>
        <p15:guide id="8" orient="horz" pos="1176">
          <p15:clr>
            <a:srgbClr val="FBAE40"/>
          </p15:clr>
        </p15:guide>
        <p15:guide id="9" pos="2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112" name="Shape 112"/>
        <p:cNvGrpSpPr/>
        <p:nvPr/>
      </p:nvGrpSpPr>
      <p:grpSpPr>
        <a:xfrm>
          <a:off x="0" y="0"/>
          <a:ext cx="0" cy="0"/>
          <a:chOff x="0" y="0"/>
          <a:chExt cx="0" cy="0"/>
        </a:xfrm>
      </p:grpSpPr>
      <p:pic>
        <p:nvPicPr>
          <p:cNvPr id="113" name="Google Shape;113;p48"/>
          <p:cNvPicPr preferRelativeResize="0"/>
          <p:nvPr/>
        </p:nvPicPr>
        <p:blipFill rotWithShape="1">
          <a:blip r:embed="rId2">
            <a:alphaModFix/>
          </a:blip>
          <a:srcRect b="0" l="0" r="0" t="0"/>
          <a:stretch/>
        </p:blipFill>
        <p:spPr>
          <a:xfrm>
            <a:off x="0" y="0"/>
            <a:ext cx="5334000" cy="6858000"/>
          </a:xfrm>
          <a:prstGeom prst="rect">
            <a:avLst/>
          </a:prstGeom>
          <a:noFill/>
          <a:ln>
            <a:noFill/>
          </a:ln>
        </p:spPr>
      </p:pic>
      <p:sp>
        <p:nvSpPr>
          <p:cNvPr id="114" name="Google Shape;114;p48"/>
          <p:cNvSpPr txBox="1"/>
          <p:nvPr>
            <p:ph type="title"/>
          </p:nvPr>
        </p:nvSpPr>
        <p:spPr>
          <a:xfrm>
            <a:off x="3595151" y="1629190"/>
            <a:ext cx="2816419" cy="234149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3C9CD"/>
              </a:buClr>
              <a:buSzPts val="20000"/>
              <a:buFont typeface="Merriweather Black"/>
              <a:buNone/>
              <a:defRPr b="1" i="0" sz="20000" u="none" cap="none" strike="noStrike">
                <a:solidFill>
                  <a:srgbClr val="C3C9CD"/>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5" name="Google Shape;115;p48"/>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116" name="Google Shape;116;p48"/>
          <p:cNvSpPr txBox="1"/>
          <p:nvPr>
            <p:ph idx="1" type="body"/>
          </p:nvPr>
        </p:nvSpPr>
        <p:spPr>
          <a:xfrm>
            <a:off x="4768850" y="2971800"/>
            <a:ext cx="5289550" cy="2398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3700"/>
              <a:buFont typeface="Arial"/>
              <a:buNone/>
              <a:defRPr b="1" i="0" sz="3700" u="none" cap="none" strike="noStrike">
                <a:solidFill>
                  <a:srgbClr val="273B47"/>
                </a:solidFill>
                <a:latin typeface="Merriweather Black"/>
                <a:ea typeface="Merriweather Black"/>
                <a:cs typeface="Merriweather Black"/>
                <a:sym typeface="Merriweather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872">
          <p15:clr>
            <a:srgbClr val="FBAE40"/>
          </p15:clr>
        </p15:guide>
        <p15:guide id="2" pos="6336">
          <p15:clr>
            <a:srgbClr val="FBAE40"/>
          </p15:clr>
        </p15:guide>
        <p15:guide id="3" pos="2256">
          <p15:clr>
            <a:srgbClr val="FBAE40"/>
          </p15:clr>
        </p15:guide>
        <p15:guide id="4" pos="3096">
          <p15:clr>
            <a:srgbClr val="FBAE40"/>
          </p15:clr>
        </p15:guide>
        <p15:guide id="5" orient="horz" pos="10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spTree>
      <p:nvGrpSpPr>
        <p:cNvPr id="117" name="Shape 117"/>
        <p:cNvGrpSpPr/>
        <p:nvPr/>
      </p:nvGrpSpPr>
      <p:grpSpPr>
        <a:xfrm>
          <a:off x="0" y="0"/>
          <a:ext cx="0" cy="0"/>
          <a:chOff x="0" y="0"/>
          <a:chExt cx="0" cy="0"/>
        </a:xfrm>
      </p:grpSpPr>
      <p:sp>
        <p:nvSpPr>
          <p:cNvPr id="118" name="Google Shape;118;p49"/>
          <p:cNvSpPr txBox="1"/>
          <p:nvPr>
            <p:ph type="title"/>
          </p:nvPr>
        </p:nvSpPr>
        <p:spPr>
          <a:xfrm>
            <a:off x="3450772" y="690466"/>
            <a:ext cx="2816419" cy="1203455"/>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3C9CD"/>
              </a:buClr>
              <a:buSzPts val="5000"/>
              <a:buFont typeface="Merriweather Black"/>
              <a:buNone/>
              <a:defRPr b="1" i="0" sz="5000" u="none" cap="none" strike="noStrike">
                <a:solidFill>
                  <a:srgbClr val="C3C9CD"/>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p49"/>
          <p:cNvSpPr txBox="1"/>
          <p:nvPr>
            <p:ph idx="1" type="body"/>
          </p:nvPr>
        </p:nvSpPr>
        <p:spPr>
          <a:xfrm>
            <a:off x="4293507" y="2166195"/>
            <a:ext cx="5755562" cy="2648401"/>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rgbClr val="273B47"/>
              </a:buClr>
              <a:buSzPts val="3000"/>
              <a:buFont typeface="Calibri"/>
              <a:buAutoNum type="arabicPeriod"/>
              <a:defRPr b="1" i="0" sz="3000" u="none" cap="none" strike="noStrike">
                <a:solidFill>
                  <a:srgbClr val="273B47"/>
                </a:solidFill>
                <a:latin typeface="Catamaran Thin"/>
                <a:ea typeface="Catamaran Thin"/>
                <a:cs typeface="Catamaran Thin"/>
                <a:sym typeface="Catamaran Thin"/>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pic>
        <p:nvPicPr>
          <p:cNvPr id="120" name="Google Shape;120;p49"/>
          <p:cNvPicPr preferRelativeResize="0"/>
          <p:nvPr/>
        </p:nvPicPr>
        <p:blipFill rotWithShape="1">
          <a:blip r:embed="rId2">
            <a:alphaModFix/>
          </a:blip>
          <a:srcRect b="0" l="0" r="0" t="0"/>
          <a:stretch/>
        </p:blipFill>
        <p:spPr>
          <a:xfrm>
            <a:off x="0" y="3869267"/>
            <a:ext cx="12192000" cy="2988733"/>
          </a:xfrm>
          <a:prstGeom prst="rect">
            <a:avLst/>
          </a:prstGeom>
          <a:noFill/>
          <a:ln>
            <a:noFill/>
          </a:ln>
        </p:spPr>
      </p:pic>
      <p:pic>
        <p:nvPicPr>
          <p:cNvPr id="121" name="Google Shape;121;p49"/>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368">
          <p15:clr>
            <a:srgbClr val="FBAE40"/>
          </p15:clr>
        </p15:guide>
        <p15:guide id="2" pos="6336">
          <p15:clr>
            <a:srgbClr val="FBAE40"/>
          </p15:clr>
        </p15:guide>
        <p15:guide id="3" pos="2160">
          <p15:clr>
            <a:srgbClr val="FBAE40"/>
          </p15:clr>
        </p15:guide>
        <p15:guide id="4" pos="2712">
          <p15:clr>
            <a:srgbClr val="FBAE40"/>
          </p15:clr>
        </p15:guide>
        <p15:guide id="5" orient="horz" pos="12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type="secHead">
  <p:cSld name="SECTION_HEADER">
    <p:spTree>
      <p:nvGrpSpPr>
        <p:cNvPr id="15" name="Shape 15"/>
        <p:cNvGrpSpPr/>
        <p:nvPr/>
      </p:nvGrpSpPr>
      <p:grpSpPr>
        <a:xfrm>
          <a:off x="0" y="0"/>
          <a:ext cx="0" cy="0"/>
          <a:chOff x="0" y="0"/>
          <a:chExt cx="0" cy="0"/>
        </a:xfrm>
      </p:grpSpPr>
      <p:pic>
        <p:nvPicPr>
          <p:cNvPr id="16" name="Google Shape;16;p32"/>
          <p:cNvPicPr preferRelativeResize="0"/>
          <p:nvPr/>
        </p:nvPicPr>
        <p:blipFill rotWithShape="1">
          <a:blip r:embed="rId2">
            <a:alphaModFix/>
          </a:blip>
          <a:srcRect b="0" l="0" r="0" t="0"/>
          <a:stretch/>
        </p:blipFill>
        <p:spPr>
          <a:xfrm>
            <a:off x="0" y="0"/>
            <a:ext cx="5334000" cy="6858000"/>
          </a:xfrm>
          <a:prstGeom prst="rect">
            <a:avLst/>
          </a:prstGeom>
          <a:noFill/>
          <a:ln>
            <a:noFill/>
          </a:ln>
        </p:spPr>
      </p:pic>
      <p:sp>
        <p:nvSpPr>
          <p:cNvPr id="17" name="Google Shape;17;p32"/>
          <p:cNvSpPr txBox="1"/>
          <p:nvPr>
            <p:ph type="title"/>
          </p:nvPr>
        </p:nvSpPr>
        <p:spPr>
          <a:xfrm>
            <a:off x="3450772" y="690466"/>
            <a:ext cx="2816419" cy="1203455"/>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3C9CD"/>
              </a:buClr>
              <a:buSzPts val="5000"/>
              <a:buFont typeface="Merriweather Black"/>
              <a:buNone/>
              <a:defRPr b="1" i="0" sz="5000" u="none" cap="none" strike="noStrike">
                <a:solidFill>
                  <a:srgbClr val="C3C9CD"/>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32"/>
          <p:cNvSpPr txBox="1"/>
          <p:nvPr>
            <p:ph idx="1" type="body"/>
          </p:nvPr>
        </p:nvSpPr>
        <p:spPr>
          <a:xfrm>
            <a:off x="4293507" y="2166195"/>
            <a:ext cx="5755562" cy="2648401"/>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rgbClr val="273B47"/>
              </a:buClr>
              <a:buSzPts val="3000"/>
              <a:buFont typeface="Calibri"/>
              <a:buAutoNum type="arabicPeriod"/>
              <a:defRPr b="1" i="0" sz="3000" u="none" cap="none" strike="noStrike">
                <a:solidFill>
                  <a:srgbClr val="273B47"/>
                </a:solidFill>
                <a:latin typeface="Catamaran Thin"/>
                <a:ea typeface="Catamaran Thin"/>
                <a:cs typeface="Catamaran Thin"/>
                <a:sym typeface="Catamaran Thin"/>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pic>
        <p:nvPicPr>
          <p:cNvPr id="19" name="Google Shape;19;p32"/>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368">
          <p15:clr>
            <a:srgbClr val="FBAE40"/>
          </p15:clr>
        </p15:guide>
        <p15:guide id="2" pos="6336">
          <p15:clr>
            <a:srgbClr val="FBAE40"/>
          </p15:clr>
        </p15:guide>
        <p15:guide id="3" pos="2160">
          <p15:clr>
            <a:srgbClr val="FBAE40"/>
          </p15:clr>
        </p15:guide>
        <p15:guide id="4" pos="2712">
          <p15:clr>
            <a:srgbClr val="FBAE40"/>
          </p15:clr>
        </p15:guide>
        <p15:guide id="5" orient="horz" pos="1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Branded 1">
  <p:cSld name="Title Co-Branded 1">
    <p:spTree>
      <p:nvGrpSpPr>
        <p:cNvPr id="122" name="Shape 122"/>
        <p:cNvGrpSpPr/>
        <p:nvPr/>
      </p:nvGrpSpPr>
      <p:grpSpPr>
        <a:xfrm>
          <a:off x="0" y="0"/>
          <a:ext cx="0" cy="0"/>
          <a:chOff x="0" y="0"/>
          <a:chExt cx="0" cy="0"/>
        </a:xfrm>
      </p:grpSpPr>
      <p:sp>
        <p:nvSpPr>
          <p:cNvPr id="123" name="Google Shape;123;p50"/>
          <p:cNvSpPr txBox="1"/>
          <p:nvPr>
            <p:ph type="title"/>
          </p:nvPr>
        </p:nvSpPr>
        <p:spPr>
          <a:xfrm>
            <a:off x="4940966" y="2961980"/>
            <a:ext cx="5040085" cy="120345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4" name="Google Shape;124;p50"/>
          <p:cNvPicPr preferRelativeResize="0"/>
          <p:nvPr/>
        </p:nvPicPr>
        <p:blipFill rotWithShape="1">
          <a:blip r:embed="rId2">
            <a:alphaModFix/>
          </a:blip>
          <a:srcRect b="0" l="0" r="0" t="0"/>
          <a:stretch/>
        </p:blipFill>
        <p:spPr>
          <a:xfrm>
            <a:off x="2202270" y="1207924"/>
            <a:ext cx="2223616" cy="632908"/>
          </a:xfrm>
          <a:prstGeom prst="rect">
            <a:avLst/>
          </a:prstGeom>
          <a:noFill/>
          <a:ln>
            <a:noFill/>
          </a:ln>
        </p:spPr>
      </p:pic>
      <p:sp>
        <p:nvSpPr>
          <p:cNvPr id="125" name="Google Shape;125;p50"/>
          <p:cNvSpPr txBox="1"/>
          <p:nvPr/>
        </p:nvSpPr>
        <p:spPr>
          <a:xfrm>
            <a:off x="4608094" y="1304836"/>
            <a:ext cx="457200"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p50"/>
          <p:cNvPicPr preferRelativeResize="0"/>
          <p:nvPr/>
        </p:nvPicPr>
        <p:blipFill rotWithShape="1">
          <a:blip r:embed="rId3">
            <a:alphaModFix/>
          </a:blip>
          <a:srcRect b="0" l="0" r="0" t="0"/>
          <a:stretch/>
        </p:blipFill>
        <p:spPr>
          <a:xfrm>
            <a:off x="0" y="3869267"/>
            <a:ext cx="12192000" cy="2988733"/>
          </a:xfrm>
          <a:prstGeom prst="rect">
            <a:avLst/>
          </a:prstGeom>
          <a:noFill/>
          <a:ln>
            <a:noFill/>
          </a:ln>
        </p:spPr>
      </p:pic>
    </p:spTree>
  </p:cSld>
  <p:clrMapOvr>
    <a:masterClrMapping/>
  </p:clrMapOvr>
  <p:extLst>
    <p:ext uri="{DCECCB84-F9BA-43D5-87BE-67443E8EF086}">
      <p15:sldGuideLst>
        <p15:guide id="1" orient="horz" pos="1848">
          <p15:clr>
            <a:srgbClr val="FBAE40"/>
          </p15:clr>
        </p15:guide>
        <p15:guide id="2" pos="6288">
          <p15:clr>
            <a:srgbClr val="FBAE40"/>
          </p15:clr>
        </p15:guide>
        <p15:guide id="3" pos="3096">
          <p15:clr>
            <a:srgbClr val="FBAE40"/>
          </p15:clr>
        </p15:guide>
        <p15:guide id="4"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Branded 2">
  <p:cSld name="Title Co-Branded 2">
    <p:spTree>
      <p:nvGrpSpPr>
        <p:cNvPr id="127" name="Shape 127"/>
        <p:cNvGrpSpPr/>
        <p:nvPr/>
      </p:nvGrpSpPr>
      <p:grpSpPr>
        <a:xfrm>
          <a:off x="0" y="0"/>
          <a:ext cx="0" cy="0"/>
          <a:chOff x="0" y="0"/>
          <a:chExt cx="0" cy="0"/>
        </a:xfrm>
      </p:grpSpPr>
      <p:pic>
        <p:nvPicPr>
          <p:cNvPr id="128" name="Google Shape;128;p51"/>
          <p:cNvPicPr preferRelativeResize="0"/>
          <p:nvPr/>
        </p:nvPicPr>
        <p:blipFill rotWithShape="1">
          <a:blip r:embed="rId2">
            <a:alphaModFix/>
          </a:blip>
          <a:srcRect b="0" l="0" r="0" t="0"/>
          <a:stretch/>
        </p:blipFill>
        <p:spPr>
          <a:xfrm>
            <a:off x="0" y="0"/>
            <a:ext cx="5334000" cy="6858000"/>
          </a:xfrm>
          <a:prstGeom prst="rect">
            <a:avLst/>
          </a:prstGeom>
          <a:noFill/>
          <a:ln>
            <a:noFill/>
          </a:ln>
        </p:spPr>
      </p:pic>
      <p:sp>
        <p:nvSpPr>
          <p:cNvPr id="129" name="Google Shape;129;p51"/>
          <p:cNvSpPr txBox="1"/>
          <p:nvPr>
            <p:ph type="title"/>
          </p:nvPr>
        </p:nvSpPr>
        <p:spPr>
          <a:xfrm>
            <a:off x="4940966" y="2961980"/>
            <a:ext cx="5040085" cy="120345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0" name="Google Shape;130;p51"/>
          <p:cNvPicPr preferRelativeResize="0"/>
          <p:nvPr/>
        </p:nvPicPr>
        <p:blipFill rotWithShape="1">
          <a:blip r:embed="rId3">
            <a:alphaModFix/>
          </a:blip>
          <a:srcRect b="0" l="0" r="0" t="0"/>
          <a:stretch/>
        </p:blipFill>
        <p:spPr>
          <a:xfrm>
            <a:off x="2202270" y="1207924"/>
            <a:ext cx="2223616" cy="632908"/>
          </a:xfrm>
          <a:prstGeom prst="rect">
            <a:avLst/>
          </a:prstGeom>
          <a:noFill/>
          <a:ln>
            <a:noFill/>
          </a:ln>
        </p:spPr>
      </p:pic>
      <p:sp>
        <p:nvSpPr>
          <p:cNvPr id="131" name="Google Shape;131;p51"/>
          <p:cNvSpPr txBox="1"/>
          <p:nvPr/>
        </p:nvSpPr>
        <p:spPr>
          <a:xfrm>
            <a:off x="4608094" y="1304836"/>
            <a:ext cx="457200"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848">
          <p15:clr>
            <a:srgbClr val="FBAE40"/>
          </p15:clr>
        </p15:guide>
        <p15:guide id="2" pos="6288">
          <p15:clr>
            <a:srgbClr val="FBAE40"/>
          </p15:clr>
        </p15:guide>
        <p15:guide id="3" pos="3096">
          <p15:clr>
            <a:srgbClr val="FBAE40"/>
          </p15:clr>
        </p15:guide>
        <p15:guide id="4" orient="horz" pos="10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spTree>
      <p:nvGrpSpPr>
        <p:cNvPr id="132" name="Shape 132"/>
        <p:cNvGrpSpPr/>
        <p:nvPr/>
      </p:nvGrpSpPr>
      <p:grpSpPr>
        <a:xfrm>
          <a:off x="0" y="0"/>
          <a:ext cx="0" cy="0"/>
          <a:chOff x="0" y="0"/>
          <a:chExt cx="0" cy="0"/>
        </a:xfrm>
      </p:grpSpPr>
      <p:pic>
        <p:nvPicPr>
          <p:cNvPr id="133" name="Google Shape;133;p52"/>
          <p:cNvPicPr preferRelativeResize="0"/>
          <p:nvPr/>
        </p:nvPicPr>
        <p:blipFill rotWithShape="1">
          <a:blip r:embed="rId2">
            <a:alphaModFix/>
          </a:blip>
          <a:srcRect b="0" l="0" r="0" t="0"/>
          <a:stretch/>
        </p:blipFill>
        <p:spPr>
          <a:xfrm>
            <a:off x="0" y="0"/>
            <a:ext cx="5334000" cy="6858000"/>
          </a:xfrm>
          <a:prstGeom prst="rect">
            <a:avLst/>
          </a:prstGeom>
          <a:noFill/>
          <a:ln>
            <a:noFill/>
          </a:ln>
        </p:spPr>
      </p:pic>
      <p:sp>
        <p:nvSpPr>
          <p:cNvPr id="134" name="Google Shape;134;p52"/>
          <p:cNvSpPr txBox="1"/>
          <p:nvPr>
            <p:ph type="title"/>
          </p:nvPr>
        </p:nvSpPr>
        <p:spPr>
          <a:xfrm>
            <a:off x="4940966" y="2961980"/>
            <a:ext cx="5040085" cy="120345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5" name="Google Shape;135;p52"/>
          <p:cNvPicPr preferRelativeResize="0"/>
          <p:nvPr/>
        </p:nvPicPr>
        <p:blipFill rotWithShape="1">
          <a:blip r:embed="rId3">
            <a:alphaModFix/>
          </a:blip>
          <a:srcRect b="0" l="0" r="0" t="0"/>
          <a:stretch/>
        </p:blipFill>
        <p:spPr>
          <a:xfrm>
            <a:off x="2190237" y="1111670"/>
            <a:ext cx="2730867" cy="777287"/>
          </a:xfrm>
          <a:prstGeom prst="rect">
            <a:avLst/>
          </a:prstGeom>
          <a:noFill/>
          <a:ln>
            <a:noFill/>
          </a:ln>
        </p:spPr>
      </p:pic>
    </p:spTree>
  </p:cSld>
  <p:clrMapOvr>
    <a:masterClrMapping/>
  </p:clrMapOvr>
  <p:extLst>
    <p:ext uri="{DCECCB84-F9BA-43D5-87BE-67443E8EF086}">
      <p15:sldGuideLst>
        <p15:guide id="1" orient="horz" pos="1848">
          <p15:clr>
            <a:srgbClr val="FBAE40"/>
          </p15:clr>
        </p15:guide>
        <p15:guide id="2" pos="6288">
          <p15:clr>
            <a:srgbClr val="FBAE40"/>
          </p15:clr>
        </p15:guide>
        <p15:guide id="3" pos="3096">
          <p15:clr>
            <a:srgbClr val="FBAE40"/>
          </p15:clr>
        </p15:guide>
        <p15:guide id="4" orient="horz" pos="10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p:spTree>
      <p:nvGrpSpPr>
        <p:cNvPr id="136" name="Shape 136"/>
        <p:cNvGrpSpPr/>
        <p:nvPr/>
      </p:nvGrpSpPr>
      <p:grpSpPr>
        <a:xfrm>
          <a:off x="0" y="0"/>
          <a:ext cx="0" cy="0"/>
          <a:chOff x="0" y="0"/>
          <a:chExt cx="0" cy="0"/>
        </a:xfrm>
      </p:grpSpPr>
      <p:sp>
        <p:nvSpPr>
          <p:cNvPr id="137" name="Google Shape;137;p53"/>
          <p:cNvSpPr txBox="1"/>
          <p:nvPr>
            <p:ph type="title"/>
          </p:nvPr>
        </p:nvSpPr>
        <p:spPr>
          <a:xfrm>
            <a:off x="4940966" y="2961980"/>
            <a:ext cx="5040085" cy="120345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8" name="Google Shape;138;p53"/>
          <p:cNvPicPr preferRelativeResize="0"/>
          <p:nvPr/>
        </p:nvPicPr>
        <p:blipFill rotWithShape="1">
          <a:blip r:embed="rId2">
            <a:alphaModFix/>
          </a:blip>
          <a:srcRect b="0" l="0" r="0" t="0"/>
          <a:stretch/>
        </p:blipFill>
        <p:spPr>
          <a:xfrm>
            <a:off x="2190237" y="1111670"/>
            <a:ext cx="2730867" cy="777287"/>
          </a:xfrm>
          <a:prstGeom prst="rect">
            <a:avLst/>
          </a:prstGeom>
          <a:noFill/>
          <a:ln>
            <a:noFill/>
          </a:ln>
        </p:spPr>
      </p:pic>
      <p:pic>
        <p:nvPicPr>
          <p:cNvPr id="139" name="Google Shape;139;p53"/>
          <p:cNvPicPr preferRelativeResize="0"/>
          <p:nvPr/>
        </p:nvPicPr>
        <p:blipFill rotWithShape="1">
          <a:blip r:embed="rId3">
            <a:alphaModFix/>
          </a:blip>
          <a:srcRect b="0" l="0" r="0" t="0"/>
          <a:stretch/>
        </p:blipFill>
        <p:spPr>
          <a:xfrm>
            <a:off x="0" y="3869267"/>
            <a:ext cx="12192000" cy="2988733"/>
          </a:xfrm>
          <a:prstGeom prst="rect">
            <a:avLst/>
          </a:prstGeom>
          <a:noFill/>
          <a:ln>
            <a:noFill/>
          </a:ln>
        </p:spPr>
      </p:pic>
    </p:spTree>
  </p:cSld>
  <p:clrMapOvr>
    <a:masterClrMapping/>
  </p:clrMapOvr>
  <p:extLst>
    <p:ext uri="{DCECCB84-F9BA-43D5-87BE-67443E8EF086}">
      <p15:sldGuideLst>
        <p15:guide id="1" orient="horz" pos="1848">
          <p15:clr>
            <a:srgbClr val="FBAE40"/>
          </p15:clr>
        </p15:guide>
        <p15:guide id="2" pos="6288">
          <p15:clr>
            <a:srgbClr val="FBAE40"/>
          </p15:clr>
        </p15:guide>
        <p15:guide id="3" pos="3096">
          <p15:clr>
            <a:srgbClr val="FBAE40"/>
          </p15:clr>
        </p15:guide>
        <p15:guide id="4" orient="horz" pos="10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Title 3">
    <p:spTree>
      <p:nvGrpSpPr>
        <p:cNvPr id="140" name="Shape 140"/>
        <p:cNvGrpSpPr/>
        <p:nvPr/>
      </p:nvGrpSpPr>
      <p:grpSpPr>
        <a:xfrm>
          <a:off x="0" y="0"/>
          <a:ext cx="0" cy="0"/>
          <a:chOff x="0" y="0"/>
          <a:chExt cx="0" cy="0"/>
        </a:xfrm>
      </p:grpSpPr>
      <p:sp>
        <p:nvSpPr>
          <p:cNvPr id="141" name="Google Shape;141;p54"/>
          <p:cNvSpPr txBox="1"/>
          <p:nvPr>
            <p:ph type="title"/>
          </p:nvPr>
        </p:nvSpPr>
        <p:spPr>
          <a:xfrm>
            <a:off x="2199861" y="2733468"/>
            <a:ext cx="7792278" cy="120345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2" name="Google Shape;142;p54"/>
          <p:cNvPicPr preferRelativeResize="0"/>
          <p:nvPr/>
        </p:nvPicPr>
        <p:blipFill rotWithShape="1">
          <a:blip r:embed="rId2">
            <a:alphaModFix/>
          </a:blip>
          <a:srcRect b="0" l="0" r="0" t="0"/>
          <a:stretch/>
        </p:blipFill>
        <p:spPr>
          <a:xfrm>
            <a:off x="4664153" y="1111670"/>
            <a:ext cx="2730867" cy="777287"/>
          </a:xfrm>
          <a:prstGeom prst="rect">
            <a:avLst/>
          </a:prstGeom>
          <a:noFill/>
          <a:ln>
            <a:noFill/>
          </a:ln>
        </p:spPr>
      </p:pic>
      <p:pic>
        <p:nvPicPr>
          <p:cNvPr id="143" name="Google Shape;143;p54"/>
          <p:cNvPicPr preferRelativeResize="0"/>
          <p:nvPr/>
        </p:nvPicPr>
        <p:blipFill rotWithShape="1">
          <a:blip r:embed="rId3">
            <a:alphaModFix/>
          </a:blip>
          <a:srcRect b="0" l="0" r="0" t="0"/>
          <a:stretch/>
        </p:blipFill>
        <p:spPr>
          <a:xfrm>
            <a:off x="0" y="3869267"/>
            <a:ext cx="12192000" cy="2988733"/>
          </a:xfrm>
          <a:prstGeom prst="rect">
            <a:avLst/>
          </a:prstGeom>
          <a:noFill/>
          <a:ln>
            <a:noFill/>
          </a:ln>
        </p:spPr>
      </p:pic>
      <p:sp>
        <p:nvSpPr>
          <p:cNvPr id="144" name="Google Shape;144;p54"/>
          <p:cNvSpPr txBox="1"/>
          <p:nvPr>
            <p:ph idx="1" type="body"/>
          </p:nvPr>
        </p:nvSpPr>
        <p:spPr>
          <a:xfrm>
            <a:off x="3576637" y="4133246"/>
            <a:ext cx="5038725" cy="43875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2200"/>
              <a:buFont typeface="Arial"/>
              <a:buNone/>
              <a:defRPr b="0" i="0" sz="2200" u="none" cap="none" strike="noStrike">
                <a:solidFill>
                  <a:srgbClr val="273B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54"/>
          <p:cNvSpPr txBox="1"/>
          <p:nvPr>
            <p:ph idx="2" type="body"/>
          </p:nvPr>
        </p:nvSpPr>
        <p:spPr>
          <a:xfrm>
            <a:off x="3576637" y="4680784"/>
            <a:ext cx="5041900" cy="58896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569CDF"/>
              </a:buClr>
              <a:buSzPts val="2000"/>
              <a:buFont typeface="Arial"/>
              <a:buNone/>
              <a:defRPr b="0" i="0" sz="2000" u="none" cap="none" strike="noStrike">
                <a:solidFill>
                  <a:srgbClr val="569CD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848">
          <p15:clr>
            <a:srgbClr val="FBAE40"/>
          </p15:clr>
        </p15:guide>
        <p15:guide id="2" pos="6288">
          <p15:clr>
            <a:srgbClr val="FBAE40"/>
          </p15:clr>
        </p15:guide>
        <p15:guide id="3" pos="3840">
          <p15:clr>
            <a:srgbClr val="FBAE40"/>
          </p15:clr>
        </p15:guide>
        <p15:guide id="4" orient="horz" pos="10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p:cSld name="Title 4">
    <p:spTree>
      <p:nvGrpSpPr>
        <p:cNvPr id="146" name="Shape 146"/>
        <p:cNvGrpSpPr/>
        <p:nvPr/>
      </p:nvGrpSpPr>
      <p:grpSpPr>
        <a:xfrm>
          <a:off x="0" y="0"/>
          <a:ext cx="0" cy="0"/>
          <a:chOff x="0" y="0"/>
          <a:chExt cx="0" cy="0"/>
        </a:xfrm>
      </p:grpSpPr>
      <p:pic>
        <p:nvPicPr>
          <p:cNvPr id="147" name="Google Shape;147;p55"/>
          <p:cNvPicPr preferRelativeResize="0"/>
          <p:nvPr/>
        </p:nvPicPr>
        <p:blipFill rotWithShape="1">
          <a:blip r:embed="rId2">
            <a:alphaModFix/>
          </a:blip>
          <a:srcRect b="0" l="0" r="0" t="0"/>
          <a:stretch/>
        </p:blipFill>
        <p:spPr>
          <a:xfrm>
            <a:off x="0" y="0"/>
            <a:ext cx="5334000" cy="6858000"/>
          </a:xfrm>
          <a:prstGeom prst="rect">
            <a:avLst/>
          </a:prstGeom>
          <a:noFill/>
          <a:ln>
            <a:noFill/>
          </a:ln>
        </p:spPr>
      </p:pic>
      <p:sp>
        <p:nvSpPr>
          <p:cNvPr id="148" name="Google Shape;148;p55"/>
          <p:cNvSpPr txBox="1"/>
          <p:nvPr>
            <p:ph type="title"/>
          </p:nvPr>
        </p:nvSpPr>
        <p:spPr>
          <a:xfrm>
            <a:off x="2895600" y="3000627"/>
            <a:ext cx="6400800" cy="1463089"/>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273B47"/>
              </a:buClr>
              <a:buSzPts val="3700"/>
              <a:buFont typeface="Merriweather Black"/>
              <a:buNone/>
              <a:defRPr b="1" i="0" sz="3700" u="none" cap="none" strike="noStrike">
                <a:solidFill>
                  <a:srgbClr val="273B47"/>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55"/>
          <p:cNvPicPr preferRelativeResize="0"/>
          <p:nvPr/>
        </p:nvPicPr>
        <p:blipFill rotWithShape="1">
          <a:blip r:embed="rId3">
            <a:alphaModFix/>
          </a:blip>
          <a:srcRect b="0" l="0" r="0" t="0"/>
          <a:stretch/>
        </p:blipFill>
        <p:spPr>
          <a:xfrm>
            <a:off x="4664153" y="1111670"/>
            <a:ext cx="2730867" cy="777287"/>
          </a:xfrm>
          <a:prstGeom prst="rect">
            <a:avLst/>
          </a:prstGeom>
          <a:noFill/>
          <a:ln>
            <a:noFill/>
          </a:ln>
        </p:spPr>
      </p:pic>
    </p:spTree>
  </p:cSld>
  <p:clrMapOvr>
    <a:masterClrMapping/>
  </p:clrMapOvr>
  <p:extLst>
    <p:ext uri="{DCECCB84-F9BA-43D5-87BE-67443E8EF086}">
      <p15:sldGuideLst>
        <p15:guide id="1" orient="horz" pos="1848">
          <p15:clr>
            <a:srgbClr val="FBAE40"/>
          </p15:clr>
        </p15:guide>
        <p15:guide id="2" pos="6288">
          <p15:clr>
            <a:srgbClr val="FBAE40"/>
          </p15:clr>
        </p15:guide>
        <p15:guide id="3" pos="3840">
          <p15:clr>
            <a:srgbClr val="FBAE40"/>
          </p15:clr>
        </p15:guide>
        <p15:guide id="4"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Mark 2">
  <p:cSld name="Logo Mark 2">
    <p:spTree>
      <p:nvGrpSpPr>
        <p:cNvPr id="150" name="Shape 150"/>
        <p:cNvGrpSpPr/>
        <p:nvPr/>
      </p:nvGrpSpPr>
      <p:grpSpPr>
        <a:xfrm>
          <a:off x="0" y="0"/>
          <a:ext cx="0" cy="0"/>
          <a:chOff x="0" y="0"/>
          <a:chExt cx="0" cy="0"/>
        </a:xfrm>
      </p:grpSpPr>
      <p:pic>
        <p:nvPicPr>
          <p:cNvPr id="151" name="Google Shape;151;p5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52" name="Google Shape;152;p56"/>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153" name="Google Shape;153;p56"/>
          <p:cNvSpPr txBox="1"/>
          <p:nvPr>
            <p:ph idx="1" type="body"/>
          </p:nvPr>
        </p:nvSpPr>
        <p:spPr>
          <a:xfrm>
            <a:off x="6680981" y="783644"/>
            <a:ext cx="4860925" cy="14366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56"/>
          <p:cNvSpPr txBox="1"/>
          <p:nvPr>
            <p:ph idx="2" type="body"/>
          </p:nvPr>
        </p:nvSpPr>
        <p:spPr>
          <a:xfrm>
            <a:off x="6680165" y="2435225"/>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1578"/>
              </a:lnSpc>
              <a:spcBef>
                <a:spcPts val="1000"/>
              </a:spcBef>
              <a:spcAft>
                <a:spcPts val="0"/>
              </a:spcAft>
              <a:buClr>
                <a:srgbClr val="273B47"/>
              </a:buClr>
              <a:buSzPts val="1900"/>
              <a:buFont typeface="Arial"/>
              <a:buNone/>
              <a:defRPr b="0" i="0" sz="19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80">
          <p15:clr>
            <a:srgbClr val="FBAE40"/>
          </p15:clr>
        </p15:guide>
        <p15:guide id="2" pos="4200">
          <p15:clr>
            <a:srgbClr val="FBAE40"/>
          </p15:clr>
        </p15:guide>
        <p15:guide id="3" orient="horz" pos="15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Mark 3">
  <p:cSld name="Logo Mark 3">
    <p:spTree>
      <p:nvGrpSpPr>
        <p:cNvPr id="155" name="Shape 155"/>
        <p:cNvGrpSpPr/>
        <p:nvPr/>
      </p:nvGrpSpPr>
      <p:grpSpPr>
        <a:xfrm>
          <a:off x="0" y="0"/>
          <a:ext cx="0" cy="0"/>
          <a:chOff x="0" y="0"/>
          <a:chExt cx="0" cy="0"/>
        </a:xfrm>
      </p:grpSpPr>
      <p:pic>
        <p:nvPicPr>
          <p:cNvPr id="156" name="Google Shape;156;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7" name="Google Shape;157;p57"/>
          <p:cNvSpPr txBox="1"/>
          <p:nvPr>
            <p:ph idx="1" type="body"/>
          </p:nvPr>
        </p:nvSpPr>
        <p:spPr>
          <a:xfrm>
            <a:off x="6680981" y="783644"/>
            <a:ext cx="4860925" cy="14366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57"/>
          <p:cNvSpPr txBox="1"/>
          <p:nvPr>
            <p:ph idx="2" type="body"/>
          </p:nvPr>
        </p:nvSpPr>
        <p:spPr>
          <a:xfrm>
            <a:off x="6680165" y="2435225"/>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1578"/>
              </a:lnSpc>
              <a:spcBef>
                <a:spcPts val="1000"/>
              </a:spcBef>
              <a:spcAft>
                <a:spcPts val="0"/>
              </a:spcAft>
              <a:buClr>
                <a:srgbClr val="273B47"/>
              </a:buClr>
              <a:buSzPts val="1900"/>
              <a:buFont typeface="Arial"/>
              <a:buNone/>
              <a:defRPr b="0" i="0" sz="19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9" name="Google Shape;159;p57"/>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480">
          <p15:clr>
            <a:srgbClr val="FBAE40"/>
          </p15:clr>
        </p15:guide>
        <p15:guide id="2" pos="4200">
          <p15:clr>
            <a:srgbClr val="FBAE40"/>
          </p15:clr>
        </p15:guide>
        <p15:guide id="3" orient="horz" pos="15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 1">
    <p:spTree>
      <p:nvGrpSpPr>
        <p:cNvPr id="160" name="Shape 160"/>
        <p:cNvGrpSpPr/>
        <p:nvPr/>
      </p:nvGrpSpPr>
      <p:grpSpPr>
        <a:xfrm>
          <a:off x="0" y="0"/>
          <a:ext cx="0" cy="0"/>
          <a:chOff x="0" y="0"/>
          <a:chExt cx="0" cy="0"/>
        </a:xfrm>
      </p:grpSpPr>
      <p:pic>
        <p:nvPicPr>
          <p:cNvPr id="161" name="Google Shape;161;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2" name="Google Shape;162;p58"/>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58"/>
          <p:cNvSpPr/>
          <p:nvPr/>
        </p:nvSpPr>
        <p:spPr>
          <a:xfrm>
            <a:off x="2282597" y="842868"/>
            <a:ext cx="5259908" cy="2589245"/>
          </a:xfrm>
          <a:prstGeom prst="rect">
            <a:avLst/>
          </a:prstGeom>
          <a:noFill/>
          <a:ln cap="flat" cmpd="sng" w="76200">
            <a:solidFill>
              <a:srgbClr val="489A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58"/>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58"/>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1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6" name="Google Shape;166;p58"/>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2">
  <p:cSld name="picture slide 2">
    <p:spTree>
      <p:nvGrpSpPr>
        <p:cNvPr id="167" name="Shape 167"/>
        <p:cNvGrpSpPr/>
        <p:nvPr/>
      </p:nvGrpSpPr>
      <p:grpSpPr>
        <a:xfrm>
          <a:off x="0" y="0"/>
          <a:ext cx="0" cy="0"/>
          <a:chOff x="0" y="0"/>
          <a:chExt cx="0" cy="0"/>
        </a:xfrm>
      </p:grpSpPr>
      <p:pic>
        <p:nvPicPr>
          <p:cNvPr id="168" name="Google Shape;168;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9" name="Google Shape;169;p59"/>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59"/>
          <p:cNvSpPr/>
          <p:nvPr/>
        </p:nvSpPr>
        <p:spPr>
          <a:xfrm>
            <a:off x="2282597" y="842868"/>
            <a:ext cx="5259908" cy="2589245"/>
          </a:xfrm>
          <a:prstGeom prst="rect">
            <a:avLst/>
          </a:prstGeom>
          <a:noFill/>
          <a:ln cap="flat" cmpd="sng" w="76200">
            <a:solidFill>
              <a:srgbClr val="569C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59"/>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59"/>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3" name="Google Shape;173;p59"/>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20" name="Shape 20"/>
        <p:cNvGrpSpPr/>
        <p:nvPr/>
      </p:nvGrpSpPr>
      <p:grpSpPr>
        <a:xfrm>
          <a:off x="0" y="0"/>
          <a:ext cx="0" cy="0"/>
          <a:chOff x="0" y="0"/>
          <a:chExt cx="0" cy="0"/>
        </a:xfrm>
      </p:grpSpPr>
      <p:pic>
        <p:nvPicPr>
          <p:cNvPr id="21" name="Google Shape;21;p33"/>
          <p:cNvPicPr preferRelativeResize="0"/>
          <p:nvPr/>
        </p:nvPicPr>
        <p:blipFill rotWithShape="1">
          <a:blip r:embed="rId2">
            <a:alphaModFix/>
          </a:blip>
          <a:srcRect b="0" l="0" r="0" t="0"/>
          <a:stretch/>
        </p:blipFill>
        <p:spPr>
          <a:xfrm rot="10800000">
            <a:off x="0" y="0"/>
            <a:ext cx="12192000" cy="2988733"/>
          </a:xfrm>
          <a:prstGeom prst="rect">
            <a:avLst/>
          </a:prstGeom>
          <a:noFill/>
          <a:ln>
            <a:noFill/>
          </a:ln>
        </p:spPr>
      </p:pic>
      <p:sp>
        <p:nvSpPr>
          <p:cNvPr id="22" name="Google Shape;22;p33"/>
          <p:cNvSpPr txBox="1"/>
          <p:nvPr>
            <p:ph type="title"/>
          </p:nvPr>
        </p:nvSpPr>
        <p:spPr>
          <a:xfrm>
            <a:off x="3595151" y="1629190"/>
            <a:ext cx="2816419" cy="234149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C3C9CD"/>
              </a:buClr>
              <a:buSzPts val="20000"/>
              <a:buFont typeface="Merriweather Black"/>
              <a:buNone/>
              <a:defRPr b="1" i="0" sz="20000" u="none" cap="none" strike="noStrike">
                <a:solidFill>
                  <a:srgbClr val="C3C9CD"/>
                </a:solidFill>
                <a:latin typeface="Merriweather Black"/>
                <a:ea typeface="Merriweather Black"/>
                <a:cs typeface="Merriweather Black"/>
                <a:sym typeface="Merriweath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 name="Google Shape;23;p33"/>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4" name="Google Shape;24;p33"/>
          <p:cNvSpPr txBox="1"/>
          <p:nvPr>
            <p:ph idx="1" type="body"/>
          </p:nvPr>
        </p:nvSpPr>
        <p:spPr>
          <a:xfrm>
            <a:off x="4588374" y="2971800"/>
            <a:ext cx="5289550" cy="2398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3700"/>
              <a:buFont typeface="Arial"/>
              <a:buNone/>
              <a:defRPr b="1" i="0" sz="3700" u="none" cap="none" strike="noStrike">
                <a:solidFill>
                  <a:srgbClr val="273B47"/>
                </a:solidFill>
                <a:latin typeface="Merriweather Black"/>
                <a:ea typeface="Merriweather Black"/>
                <a:cs typeface="Merriweather Black"/>
                <a:sym typeface="Merriweather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872">
          <p15:clr>
            <a:srgbClr val="FBAE40"/>
          </p15:clr>
        </p15:guide>
        <p15:guide id="2" pos="6336">
          <p15:clr>
            <a:srgbClr val="FBAE40"/>
          </p15:clr>
        </p15:guide>
        <p15:guide id="3" pos="2256">
          <p15:clr>
            <a:srgbClr val="FBAE40"/>
          </p15:clr>
        </p15:guide>
        <p15:guide id="4" pos="3096">
          <p15:clr>
            <a:srgbClr val="FBAE40"/>
          </p15:clr>
        </p15:guide>
        <p15:guide id="5" orient="horz" pos="100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3">
  <p:cSld name="picture slide 3">
    <p:spTree>
      <p:nvGrpSpPr>
        <p:cNvPr id="174" name="Shape 174"/>
        <p:cNvGrpSpPr/>
        <p:nvPr/>
      </p:nvGrpSpPr>
      <p:grpSpPr>
        <a:xfrm>
          <a:off x="0" y="0"/>
          <a:ext cx="0" cy="0"/>
          <a:chOff x="0" y="0"/>
          <a:chExt cx="0" cy="0"/>
        </a:xfrm>
      </p:grpSpPr>
      <p:pic>
        <p:nvPicPr>
          <p:cNvPr id="175" name="Google Shape;175;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6" name="Google Shape;176;p60"/>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60"/>
          <p:cNvSpPr/>
          <p:nvPr/>
        </p:nvSpPr>
        <p:spPr>
          <a:xfrm>
            <a:off x="2282597" y="842868"/>
            <a:ext cx="5259908" cy="2589245"/>
          </a:xfrm>
          <a:prstGeom prst="rect">
            <a:avLst/>
          </a:prstGeom>
          <a:noFill/>
          <a:ln cap="flat" cmpd="sng" w="76200">
            <a:solidFill>
              <a:srgbClr val="F3CC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60"/>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60"/>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80" name="Google Shape;180;p60"/>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4">
  <p:cSld name="picture slide 4">
    <p:spTree>
      <p:nvGrpSpPr>
        <p:cNvPr id="181" name="Shape 181"/>
        <p:cNvGrpSpPr/>
        <p:nvPr/>
      </p:nvGrpSpPr>
      <p:grpSpPr>
        <a:xfrm>
          <a:off x="0" y="0"/>
          <a:ext cx="0" cy="0"/>
          <a:chOff x="0" y="0"/>
          <a:chExt cx="0" cy="0"/>
        </a:xfrm>
      </p:grpSpPr>
      <p:pic>
        <p:nvPicPr>
          <p:cNvPr id="182" name="Google Shape;182;p6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3" name="Google Shape;183;p61"/>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61"/>
          <p:cNvSpPr/>
          <p:nvPr/>
        </p:nvSpPr>
        <p:spPr>
          <a:xfrm>
            <a:off x="2282597" y="842868"/>
            <a:ext cx="5259908" cy="2589245"/>
          </a:xfrm>
          <a:prstGeom prst="rect">
            <a:avLst/>
          </a:prstGeom>
          <a:noFill/>
          <a:ln cap="flat" cmpd="sng" w="76200">
            <a:solidFill>
              <a:srgbClr val="273B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61"/>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1"/>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87" name="Google Shape;187;p61"/>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5">
  <p:cSld name="picture slide 5">
    <p:spTree>
      <p:nvGrpSpPr>
        <p:cNvPr id="188" name="Shape 188"/>
        <p:cNvGrpSpPr/>
        <p:nvPr/>
      </p:nvGrpSpPr>
      <p:grpSpPr>
        <a:xfrm>
          <a:off x="0" y="0"/>
          <a:ext cx="0" cy="0"/>
          <a:chOff x="0" y="0"/>
          <a:chExt cx="0" cy="0"/>
        </a:xfrm>
      </p:grpSpPr>
      <p:pic>
        <p:nvPicPr>
          <p:cNvPr id="189" name="Google Shape;189;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0" name="Google Shape;190;p62"/>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62"/>
          <p:cNvSpPr/>
          <p:nvPr/>
        </p:nvSpPr>
        <p:spPr>
          <a:xfrm>
            <a:off x="2278464" y="855311"/>
            <a:ext cx="5259908" cy="2589245"/>
          </a:xfrm>
          <a:prstGeom prst="rect">
            <a:avLst/>
          </a:prstGeom>
          <a:noFill/>
          <a:ln cap="flat" cmpd="sng" w="76200">
            <a:solidFill>
              <a:srgbClr val="6D58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D58D6"/>
              </a:solidFill>
              <a:latin typeface="Calibri"/>
              <a:ea typeface="Calibri"/>
              <a:cs typeface="Calibri"/>
              <a:sym typeface="Calibri"/>
            </a:endParaRPr>
          </a:p>
        </p:txBody>
      </p:sp>
      <p:sp>
        <p:nvSpPr>
          <p:cNvPr id="192" name="Google Shape;192;p62"/>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62"/>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62"/>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6">
  <p:cSld name="picture slide 6">
    <p:spTree>
      <p:nvGrpSpPr>
        <p:cNvPr id="195" name="Shape 195"/>
        <p:cNvGrpSpPr/>
        <p:nvPr/>
      </p:nvGrpSpPr>
      <p:grpSpPr>
        <a:xfrm>
          <a:off x="0" y="0"/>
          <a:ext cx="0" cy="0"/>
          <a:chOff x="0" y="0"/>
          <a:chExt cx="0" cy="0"/>
        </a:xfrm>
      </p:grpSpPr>
      <p:pic>
        <p:nvPicPr>
          <p:cNvPr id="196" name="Google Shape;196;p63"/>
          <p:cNvPicPr preferRelativeResize="0"/>
          <p:nvPr/>
        </p:nvPicPr>
        <p:blipFill rotWithShape="1">
          <a:blip r:embed="rId2">
            <a:alphaModFix/>
          </a:blip>
          <a:srcRect b="0" l="0" r="0" t="0"/>
          <a:stretch/>
        </p:blipFill>
        <p:spPr>
          <a:xfrm>
            <a:off x="0" y="-15549"/>
            <a:ext cx="12192000" cy="6858000"/>
          </a:xfrm>
          <a:prstGeom prst="rect">
            <a:avLst/>
          </a:prstGeom>
          <a:noFill/>
          <a:ln>
            <a:noFill/>
          </a:ln>
        </p:spPr>
      </p:pic>
      <p:sp>
        <p:nvSpPr>
          <p:cNvPr id="197" name="Google Shape;197;p63"/>
          <p:cNvSpPr/>
          <p:nvPr/>
        </p:nvSpPr>
        <p:spPr>
          <a:xfrm>
            <a:off x="2278464" y="861529"/>
            <a:ext cx="5259908" cy="2551922"/>
          </a:xfrm>
          <a:prstGeom prst="rect">
            <a:avLst/>
          </a:prstGeom>
          <a:solidFill>
            <a:schemeClr val="lt1">
              <a:alpha val="6941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63"/>
          <p:cNvSpPr/>
          <p:nvPr/>
        </p:nvSpPr>
        <p:spPr>
          <a:xfrm>
            <a:off x="2278464" y="855311"/>
            <a:ext cx="5259908" cy="2589245"/>
          </a:xfrm>
          <a:prstGeom prst="rect">
            <a:avLst/>
          </a:prstGeom>
          <a:noFill/>
          <a:ln cap="flat" cmpd="sng" w="76200">
            <a:solidFill>
              <a:srgbClr val="6D58D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D58D6"/>
              </a:solidFill>
              <a:latin typeface="Calibri"/>
              <a:ea typeface="Calibri"/>
              <a:cs typeface="Calibri"/>
              <a:sym typeface="Calibri"/>
            </a:endParaRPr>
          </a:p>
        </p:txBody>
      </p:sp>
      <p:sp>
        <p:nvSpPr>
          <p:cNvPr id="199" name="Google Shape;199;p63"/>
          <p:cNvSpPr txBox="1"/>
          <p:nvPr>
            <p:ph idx="1" type="body"/>
          </p:nvPr>
        </p:nvSpPr>
        <p:spPr>
          <a:xfrm>
            <a:off x="2612834" y="1698044"/>
            <a:ext cx="4860925" cy="1436688"/>
          </a:xfrm>
          <a:prstGeom prst="rect">
            <a:avLst/>
          </a:prstGeom>
          <a:noFill/>
          <a:ln>
            <a:noFill/>
          </a:ln>
        </p:spPr>
        <p:txBody>
          <a:bodyPr anchorCtr="0" anchor="b" bIns="45700" lIns="91425" spcFirstLastPara="1" rIns="91425" wrap="square" tIns="45700">
            <a:noAutofit/>
          </a:bodyPr>
          <a:lstStyle>
            <a:lvl1pPr indent="-228600" lvl="0" marL="457200" marR="0" rtl="0" algn="r">
              <a:lnSpc>
                <a:spcPct val="100000"/>
              </a:lnSpc>
              <a:spcBef>
                <a:spcPts val="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rgbClr val="273B47"/>
              </a:buClr>
              <a:buSzPts val="3000"/>
              <a:buFont typeface="Arial"/>
              <a:buNone/>
              <a:defRPr b="1" i="0" sz="3000" u="none" cap="none" strike="noStrike">
                <a:solidFill>
                  <a:srgbClr val="273B47"/>
                </a:solidFill>
                <a:latin typeface="Catamaran Thin"/>
                <a:ea typeface="Catamaran Thin"/>
                <a:cs typeface="Catamaran Thin"/>
                <a:sym typeface="Catamaran Th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63"/>
          <p:cNvSpPr txBox="1"/>
          <p:nvPr>
            <p:ph idx="2" type="body"/>
          </p:nvPr>
        </p:nvSpPr>
        <p:spPr>
          <a:xfrm>
            <a:off x="7781177" y="2117984"/>
            <a:ext cx="3844763" cy="351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1" name="Google Shape;201;p63"/>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68">
          <p15:clr>
            <a:srgbClr val="FBAE40"/>
          </p15:clr>
        </p15:guide>
        <p15:guide id="2" pos="4704">
          <p15:clr>
            <a:srgbClr val="FBAE40"/>
          </p15:clr>
        </p15:guide>
        <p15:guide id="3" pos="4896">
          <p15:clr>
            <a:srgbClr val="FBAE40"/>
          </p15:clr>
        </p15:guide>
        <p15:guide id="4" orient="horz" pos="1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topic w/picture light">
  <p:cSld name="multi-topic w/picture light">
    <p:spTree>
      <p:nvGrpSpPr>
        <p:cNvPr id="202" name="Shape 202"/>
        <p:cNvGrpSpPr/>
        <p:nvPr/>
      </p:nvGrpSpPr>
      <p:grpSpPr>
        <a:xfrm>
          <a:off x="0" y="0"/>
          <a:ext cx="0" cy="0"/>
          <a:chOff x="0" y="0"/>
          <a:chExt cx="0" cy="0"/>
        </a:xfrm>
      </p:grpSpPr>
      <p:sp>
        <p:nvSpPr>
          <p:cNvPr id="203" name="Google Shape;203;p64"/>
          <p:cNvSpPr txBox="1"/>
          <p:nvPr>
            <p:ph idx="1" type="body"/>
          </p:nvPr>
        </p:nvSpPr>
        <p:spPr>
          <a:xfrm>
            <a:off x="6299564" y="1573431"/>
            <a:ext cx="5425589" cy="1366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p64"/>
          <p:cNvSpPr txBox="1"/>
          <p:nvPr>
            <p:ph idx="2" type="body"/>
          </p:nvPr>
        </p:nvSpPr>
        <p:spPr>
          <a:xfrm>
            <a:off x="7748327" y="3150731"/>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73B47"/>
              </a:buClr>
              <a:buSzPts val="1600"/>
              <a:buFont typeface="Arial"/>
              <a:buNone/>
              <a:defRPr b="0" i="0" sz="16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5" name="Google Shape;205;p64"/>
          <p:cNvSpPr txBox="1"/>
          <p:nvPr>
            <p:ph idx="3" type="body"/>
          </p:nvPr>
        </p:nvSpPr>
        <p:spPr>
          <a:xfrm>
            <a:off x="6298163" y="3150731"/>
            <a:ext cx="1321837" cy="10508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600"/>
              <a:buFont typeface="Arial"/>
              <a:buNone/>
              <a:defRPr b="0" i="0" sz="1600" u="none" cap="none" strike="noStrike">
                <a:solidFill>
                  <a:schemeClr val="lt1"/>
                </a:solidFill>
                <a:highlight>
                  <a:srgbClr val="C30B55"/>
                </a:highlight>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p64"/>
          <p:cNvSpPr txBox="1"/>
          <p:nvPr>
            <p:ph idx="4" type="body"/>
          </p:nvPr>
        </p:nvSpPr>
        <p:spPr>
          <a:xfrm>
            <a:off x="7759814" y="4876800"/>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273B47"/>
              </a:buClr>
              <a:buSzPts val="1600"/>
              <a:buFont typeface="Arial"/>
              <a:buNone/>
              <a:defRPr b="0" i="0" sz="16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64"/>
          <p:cNvSpPr txBox="1"/>
          <p:nvPr>
            <p:ph idx="5" type="body"/>
          </p:nvPr>
        </p:nvSpPr>
        <p:spPr>
          <a:xfrm>
            <a:off x="6309650" y="4876800"/>
            <a:ext cx="1321837" cy="10508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600"/>
              <a:buFont typeface="Arial"/>
              <a:buNone/>
              <a:defRPr b="0" i="0" sz="1600" u="none" cap="none" strike="noStrike">
                <a:solidFill>
                  <a:schemeClr val="lt1"/>
                </a:solidFill>
                <a:highlight>
                  <a:srgbClr val="C30B55"/>
                </a:highlight>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64"/>
          <p:cNvSpPr/>
          <p:nvPr>
            <p:ph idx="6" type="pic"/>
          </p:nvPr>
        </p:nvSpPr>
        <p:spPr>
          <a:xfrm>
            <a:off x="1028700" y="0"/>
            <a:ext cx="4762500" cy="6858000"/>
          </a:xfrm>
          <a:prstGeom prst="rect">
            <a:avLst/>
          </a:prstGeom>
          <a:noFill/>
          <a:ln>
            <a:noFill/>
          </a:ln>
        </p:spPr>
      </p:sp>
      <p:pic>
        <p:nvPicPr>
          <p:cNvPr id="209" name="Google Shape;209;p64"/>
          <p:cNvPicPr preferRelativeResize="0"/>
          <p:nvPr/>
        </p:nvPicPr>
        <p:blipFill rotWithShape="1">
          <a:blip r:embed="rId2">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992">
          <p15:clr>
            <a:srgbClr val="FBAE40"/>
          </p15:clr>
        </p15:guide>
        <p15:guide id="2" pos="3960">
          <p15:clr>
            <a:srgbClr val="FBAE40"/>
          </p15:clr>
        </p15:guide>
        <p15:guide id="3" pos="4872">
          <p15:clr>
            <a:srgbClr val="FBAE40"/>
          </p15:clr>
        </p15:guide>
        <p15:guide id="4" orient="horz" pos="984">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648">
          <p15:clr>
            <a:srgbClr val="FBAE40"/>
          </p15:clr>
        </p15:guide>
        <p15:guide id="9" pos="36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Open layout 1">
  <p:cSld name="7_Open layout 1">
    <p:spTree>
      <p:nvGrpSpPr>
        <p:cNvPr id="210" name="Shape 210"/>
        <p:cNvGrpSpPr/>
        <p:nvPr/>
      </p:nvGrpSpPr>
      <p:grpSpPr>
        <a:xfrm>
          <a:off x="0" y="0"/>
          <a:ext cx="0" cy="0"/>
          <a:chOff x="0" y="0"/>
          <a:chExt cx="0" cy="0"/>
        </a:xfrm>
      </p:grpSpPr>
      <p:pic>
        <p:nvPicPr>
          <p:cNvPr id="211" name="Google Shape;211;p65"/>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212" name="Google Shape;212;p65"/>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13" name="Google Shape;213;p65"/>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layout 1">
  <p:cSld name="Open layout 1">
    <p:spTree>
      <p:nvGrpSpPr>
        <p:cNvPr id="214" name="Shape 214"/>
        <p:cNvGrpSpPr/>
        <p:nvPr/>
      </p:nvGrpSpPr>
      <p:grpSpPr>
        <a:xfrm>
          <a:off x="0" y="0"/>
          <a:ext cx="0" cy="0"/>
          <a:chOff x="0" y="0"/>
          <a:chExt cx="0" cy="0"/>
        </a:xfrm>
      </p:grpSpPr>
      <p:pic>
        <p:nvPicPr>
          <p:cNvPr id="215" name="Google Shape;215;p66"/>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16" name="Google Shape;216;p66"/>
          <p:cNvSpPr txBox="1"/>
          <p:nvPr>
            <p:ph idx="1" type="body"/>
          </p:nvPr>
        </p:nvSpPr>
        <p:spPr>
          <a:xfrm>
            <a:off x="1263317" y="806505"/>
            <a:ext cx="10546250"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21212"/>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7" name="Google Shape;217;p66"/>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layout 3">
  <p:cSld name="open layout 3">
    <p:spTree>
      <p:nvGrpSpPr>
        <p:cNvPr id="218" name="Shape 218"/>
        <p:cNvGrpSpPr/>
        <p:nvPr/>
      </p:nvGrpSpPr>
      <p:grpSpPr>
        <a:xfrm>
          <a:off x="0" y="0"/>
          <a:ext cx="0" cy="0"/>
          <a:chOff x="0" y="0"/>
          <a:chExt cx="0" cy="0"/>
        </a:xfrm>
      </p:grpSpPr>
      <p:pic>
        <p:nvPicPr>
          <p:cNvPr id="219" name="Google Shape;219;p67"/>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20" name="Google Shape;220;p67"/>
          <p:cNvSpPr txBox="1"/>
          <p:nvPr>
            <p:ph idx="1" type="body"/>
          </p:nvPr>
        </p:nvSpPr>
        <p:spPr>
          <a:xfrm>
            <a:off x="625643" y="806505"/>
            <a:ext cx="11183924"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21212"/>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1" name="Google Shape;221;p67"/>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layout 4">
  <p:cSld name="open layout 4">
    <p:spTree>
      <p:nvGrpSpPr>
        <p:cNvPr id="222" name="Shape 222"/>
        <p:cNvGrpSpPr/>
        <p:nvPr/>
      </p:nvGrpSpPr>
      <p:grpSpPr>
        <a:xfrm>
          <a:off x="0" y="0"/>
          <a:ext cx="0" cy="0"/>
          <a:chOff x="0" y="0"/>
          <a:chExt cx="0" cy="0"/>
        </a:xfrm>
      </p:grpSpPr>
      <p:pic>
        <p:nvPicPr>
          <p:cNvPr id="223" name="Google Shape;223;p68"/>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24" name="Google Shape;224;p68"/>
          <p:cNvSpPr txBox="1"/>
          <p:nvPr>
            <p:ph idx="1" type="body"/>
          </p:nvPr>
        </p:nvSpPr>
        <p:spPr>
          <a:xfrm>
            <a:off x="613611" y="806505"/>
            <a:ext cx="11195955"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21212"/>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5" name="Google Shape;225;p68"/>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pen layout 5">
  <p:cSld name="1_open layout 5">
    <p:spTree>
      <p:nvGrpSpPr>
        <p:cNvPr id="226" name="Shape 226"/>
        <p:cNvGrpSpPr/>
        <p:nvPr/>
      </p:nvGrpSpPr>
      <p:grpSpPr>
        <a:xfrm>
          <a:off x="0" y="0"/>
          <a:ext cx="0" cy="0"/>
          <a:chOff x="0" y="0"/>
          <a:chExt cx="0" cy="0"/>
        </a:xfrm>
      </p:grpSpPr>
      <p:pic>
        <p:nvPicPr>
          <p:cNvPr id="227" name="Google Shape;227;p69"/>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28" name="Google Shape;228;p69"/>
          <p:cNvSpPr txBox="1"/>
          <p:nvPr>
            <p:ph idx="1" type="body"/>
          </p:nvPr>
        </p:nvSpPr>
        <p:spPr>
          <a:xfrm>
            <a:off x="649705" y="806505"/>
            <a:ext cx="11159861"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21212"/>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9" name="Google Shape;229;p69"/>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1 chart 1">
  <p:cSld name="text/1 chart 1">
    <p:spTree>
      <p:nvGrpSpPr>
        <p:cNvPr id="25" name="Shape 25"/>
        <p:cNvGrpSpPr/>
        <p:nvPr/>
      </p:nvGrpSpPr>
      <p:grpSpPr>
        <a:xfrm>
          <a:off x="0" y="0"/>
          <a:ext cx="0" cy="0"/>
          <a:chOff x="0" y="0"/>
          <a:chExt cx="0" cy="0"/>
        </a:xfrm>
      </p:grpSpPr>
      <p:pic>
        <p:nvPicPr>
          <p:cNvPr id="26" name="Google Shape;26;p34"/>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27" name="Google Shape;27;p34"/>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569CDF"/>
              </a:buClr>
              <a:buSzPts val="3300"/>
              <a:buFont typeface="Arial"/>
              <a:buNone/>
              <a:defRPr b="1" i="0" sz="3300" u="none" cap="none" strike="noStrike">
                <a:solidFill>
                  <a:srgbClr val="569CDF"/>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 name="Google Shape;28;p34"/>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9" name="Google Shape;29;p34"/>
          <p:cNvSpPr/>
          <p:nvPr>
            <p:ph idx="2" type="chart"/>
          </p:nvPr>
        </p:nvSpPr>
        <p:spPr>
          <a:xfrm>
            <a:off x="4419600" y="1866900"/>
            <a:ext cx="70485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34"/>
          <p:cNvSpPr txBox="1"/>
          <p:nvPr>
            <p:ph idx="3"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34"/>
          <p:cNvSpPr txBox="1"/>
          <p:nvPr>
            <p:ph idx="4" type="body"/>
          </p:nvPr>
        </p:nvSpPr>
        <p:spPr>
          <a:xfrm>
            <a:off x="4419599" y="4686300"/>
            <a:ext cx="7048499" cy="131857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2784">
          <p15:clr>
            <a:srgbClr val="FBAE40"/>
          </p15:clr>
        </p15:guide>
        <p15:guide id="4" orient="horz" pos="2952">
          <p15:clr>
            <a:srgbClr val="FBAE40"/>
          </p15:clr>
        </p15:guide>
        <p15:guide id="5" orient="horz" pos="1176">
          <p15:clr>
            <a:srgbClr val="FBAE40"/>
          </p15:clr>
        </p15:guide>
        <p15:guide id="6" pos="2088">
          <p15:clr>
            <a:srgbClr val="FBAE40"/>
          </p15:clr>
        </p15:guide>
        <p15:guide id="7" pos="7224">
          <p15:clr>
            <a:srgbClr val="FBAE40"/>
          </p15:clr>
        </p15:guide>
        <p15:guide id="8" orient="horz" pos="2832">
          <p15:clr>
            <a:srgbClr val="FBAE40"/>
          </p15:clr>
        </p15:guide>
        <p15:guide id="9" orient="horz" pos="15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2-charts 1">
  <p:cSld name="text/2-charts 1">
    <p:spTree>
      <p:nvGrpSpPr>
        <p:cNvPr id="230" name="Shape 230"/>
        <p:cNvGrpSpPr/>
        <p:nvPr/>
      </p:nvGrpSpPr>
      <p:grpSpPr>
        <a:xfrm>
          <a:off x="0" y="0"/>
          <a:ext cx="0" cy="0"/>
          <a:chOff x="0" y="0"/>
          <a:chExt cx="0" cy="0"/>
        </a:xfrm>
      </p:grpSpPr>
      <p:pic>
        <p:nvPicPr>
          <p:cNvPr id="231" name="Google Shape;231;p70"/>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232" name="Google Shape;232;p70"/>
          <p:cNvSpPr txBox="1"/>
          <p:nvPr>
            <p:ph idx="1" type="body"/>
          </p:nvPr>
        </p:nvSpPr>
        <p:spPr>
          <a:xfrm>
            <a:off x="511700"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3" name="Google Shape;233;p70"/>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34" name="Google Shape;234;p70"/>
          <p:cNvSpPr/>
          <p:nvPr>
            <p:ph idx="2" type="chart"/>
          </p:nvPr>
        </p:nvSpPr>
        <p:spPr>
          <a:xfrm>
            <a:off x="4208463" y="1866900"/>
            <a:ext cx="3106737"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70"/>
          <p:cNvSpPr/>
          <p:nvPr>
            <p:ph idx="3" type="chart"/>
          </p:nvPr>
        </p:nvSpPr>
        <p:spPr>
          <a:xfrm>
            <a:off x="7886700" y="1866900"/>
            <a:ext cx="312420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70"/>
          <p:cNvSpPr txBox="1"/>
          <p:nvPr>
            <p:ph idx="4" type="body"/>
          </p:nvPr>
        </p:nvSpPr>
        <p:spPr>
          <a:xfrm>
            <a:off x="42084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70"/>
          <p:cNvSpPr txBox="1"/>
          <p:nvPr>
            <p:ph idx="5" type="body"/>
          </p:nvPr>
        </p:nvSpPr>
        <p:spPr>
          <a:xfrm>
            <a:off x="79041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70"/>
          <p:cNvSpPr txBox="1"/>
          <p:nvPr>
            <p:ph idx="6" type="body"/>
          </p:nvPr>
        </p:nvSpPr>
        <p:spPr>
          <a:xfrm>
            <a:off x="530227" y="1866900"/>
            <a:ext cx="2784474"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2640">
          <p15:clr>
            <a:srgbClr val="FBAE40"/>
          </p15:clr>
        </p15:guide>
        <p15:guide id="3" pos="312">
          <p15:clr>
            <a:srgbClr val="FBAE40"/>
          </p15:clr>
        </p15:guide>
        <p15:guide id="4" pos="4608">
          <p15:clr>
            <a:srgbClr val="FBAE40"/>
          </p15:clr>
        </p15:guide>
        <p15:guide id="5" pos="4968">
          <p15:clr>
            <a:srgbClr val="FBAE40"/>
          </p15:clr>
        </p15:guide>
        <p15:guide id="6" pos="6936">
          <p15:clr>
            <a:srgbClr val="FBAE40"/>
          </p15:clr>
        </p15:guide>
        <p15:guide id="7" orient="horz" pos="2952">
          <p15:clr>
            <a:srgbClr val="FBAE40"/>
          </p15:clr>
        </p15:guide>
        <p15:guide id="8" orient="horz" pos="1176">
          <p15:clr>
            <a:srgbClr val="FBAE40"/>
          </p15:clr>
        </p15:guide>
        <p15:guide id="9" pos="20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2-charts 2">
  <p:cSld name="text/2-charts 2">
    <p:spTree>
      <p:nvGrpSpPr>
        <p:cNvPr id="239" name="Shape 239"/>
        <p:cNvGrpSpPr/>
        <p:nvPr/>
      </p:nvGrpSpPr>
      <p:grpSpPr>
        <a:xfrm>
          <a:off x="0" y="0"/>
          <a:ext cx="0" cy="0"/>
          <a:chOff x="0" y="0"/>
          <a:chExt cx="0" cy="0"/>
        </a:xfrm>
      </p:grpSpPr>
      <p:pic>
        <p:nvPicPr>
          <p:cNvPr id="240" name="Google Shape;240;p71"/>
          <p:cNvPicPr preferRelativeResize="0"/>
          <p:nvPr/>
        </p:nvPicPr>
        <p:blipFill rotWithShape="1">
          <a:blip r:embed="rId2">
            <a:alphaModFix/>
          </a:blip>
          <a:srcRect b="0" l="0" r="0" t="0"/>
          <a:stretch/>
        </p:blipFill>
        <p:spPr>
          <a:xfrm>
            <a:off x="-16933" y="0"/>
            <a:ext cx="4207933" cy="6858000"/>
          </a:xfrm>
          <a:prstGeom prst="rect">
            <a:avLst/>
          </a:prstGeom>
          <a:noFill/>
          <a:ln>
            <a:noFill/>
          </a:ln>
        </p:spPr>
      </p:pic>
      <p:sp>
        <p:nvSpPr>
          <p:cNvPr id="241" name="Google Shape;241;p71"/>
          <p:cNvSpPr txBox="1"/>
          <p:nvPr>
            <p:ph idx="1" type="body"/>
          </p:nvPr>
        </p:nvSpPr>
        <p:spPr>
          <a:xfrm>
            <a:off x="511700"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2" name="Google Shape;242;p71"/>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43" name="Google Shape;243;p71"/>
          <p:cNvSpPr/>
          <p:nvPr>
            <p:ph idx="2" type="chart"/>
          </p:nvPr>
        </p:nvSpPr>
        <p:spPr>
          <a:xfrm>
            <a:off x="4208463" y="1866900"/>
            <a:ext cx="3106737"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4" name="Google Shape;244;p71"/>
          <p:cNvSpPr/>
          <p:nvPr>
            <p:ph idx="3" type="chart"/>
          </p:nvPr>
        </p:nvSpPr>
        <p:spPr>
          <a:xfrm>
            <a:off x="7886700" y="1866900"/>
            <a:ext cx="312420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 name="Google Shape;245;p71"/>
          <p:cNvSpPr txBox="1"/>
          <p:nvPr>
            <p:ph idx="4" type="body"/>
          </p:nvPr>
        </p:nvSpPr>
        <p:spPr>
          <a:xfrm>
            <a:off x="42084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71"/>
          <p:cNvSpPr txBox="1"/>
          <p:nvPr>
            <p:ph idx="5" type="body"/>
          </p:nvPr>
        </p:nvSpPr>
        <p:spPr>
          <a:xfrm>
            <a:off x="79041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7" name="Google Shape;247;p71"/>
          <p:cNvSpPr txBox="1"/>
          <p:nvPr>
            <p:ph idx="6" type="body"/>
          </p:nvPr>
        </p:nvSpPr>
        <p:spPr>
          <a:xfrm>
            <a:off x="530227" y="1866900"/>
            <a:ext cx="2784474"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2640">
          <p15:clr>
            <a:srgbClr val="FBAE40"/>
          </p15:clr>
        </p15:guide>
        <p15:guide id="3" pos="312">
          <p15:clr>
            <a:srgbClr val="FBAE40"/>
          </p15:clr>
        </p15:guide>
        <p15:guide id="4" pos="4608">
          <p15:clr>
            <a:srgbClr val="FBAE40"/>
          </p15:clr>
        </p15:guide>
        <p15:guide id="5" pos="4968">
          <p15:clr>
            <a:srgbClr val="FBAE40"/>
          </p15:clr>
        </p15:guide>
        <p15:guide id="6" pos="6936">
          <p15:clr>
            <a:srgbClr val="FBAE40"/>
          </p15:clr>
        </p15:guide>
        <p15:guide id="7" orient="horz" pos="2952">
          <p15:clr>
            <a:srgbClr val="FBAE40"/>
          </p15:clr>
        </p15:guide>
        <p15:guide id="8" orient="horz" pos="1176">
          <p15:clr>
            <a:srgbClr val="FBAE40"/>
          </p15:clr>
        </p15:guide>
        <p15:guide id="9" pos="2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2-charts 3">
  <p:cSld name="text/2-charts 3">
    <p:spTree>
      <p:nvGrpSpPr>
        <p:cNvPr id="248" name="Shape 248"/>
        <p:cNvGrpSpPr/>
        <p:nvPr/>
      </p:nvGrpSpPr>
      <p:grpSpPr>
        <a:xfrm>
          <a:off x="0" y="0"/>
          <a:ext cx="0" cy="0"/>
          <a:chOff x="0" y="0"/>
          <a:chExt cx="0" cy="0"/>
        </a:xfrm>
      </p:grpSpPr>
      <p:pic>
        <p:nvPicPr>
          <p:cNvPr id="249" name="Google Shape;249;p72"/>
          <p:cNvPicPr preferRelativeResize="0"/>
          <p:nvPr/>
        </p:nvPicPr>
        <p:blipFill rotWithShape="1">
          <a:blip r:embed="rId2">
            <a:alphaModFix/>
          </a:blip>
          <a:srcRect b="0" l="0" r="0" t="0"/>
          <a:stretch/>
        </p:blipFill>
        <p:spPr>
          <a:xfrm>
            <a:off x="530" y="0"/>
            <a:ext cx="4207933" cy="6858000"/>
          </a:xfrm>
          <a:prstGeom prst="rect">
            <a:avLst/>
          </a:prstGeom>
          <a:noFill/>
          <a:ln>
            <a:noFill/>
          </a:ln>
        </p:spPr>
      </p:pic>
      <p:sp>
        <p:nvSpPr>
          <p:cNvPr id="250" name="Google Shape;250;p72"/>
          <p:cNvSpPr txBox="1"/>
          <p:nvPr>
            <p:ph idx="1" type="body"/>
          </p:nvPr>
        </p:nvSpPr>
        <p:spPr>
          <a:xfrm>
            <a:off x="511700"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1" name="Google Shape;251;p72"/>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52" name="Google Shape;252;p72"/>
          <p:cNvSpPr/>
          <p:nvPr>
            <p:ph idx="2" type="chart"/>
          </p:nvPr>
        </p:nvSpPr>
        <p:spPr>
          <a:xfrm>
            <a:off x="4208463" y="1866900"/>
            <a:ext cx="3106737"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p72"/>
          <p:cNvSpPr/>
          <p:nvPr>
            <p:ph idx="3" type="chart"/>
          </p:nvPr>
        </p:nvSpPr>
        <p:spPr>
          <a:xfrm>
            <a:off x="7886700" y="1866900"/>
            <a:ext cx="312420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72"/>
          <p:cNvSpPr txBox="1"/>
          <p:nvPr>
            <p:ph idx="4" type="body"/>
          </p:nvPr>
        </p:nvSpPr>
        <p:spPr>
          <a:xfrm>
            <a:off x="42084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72"/>
          <p:cNvSpPr txBox="1"/>
          <p:nvPr>
            <p:ph idx="5" type="body"/>
          </p:nvPr>
        </p:nvSpPr>
        <p:spPr>
          <a:xfrm>
            <a:off x="79041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72"/>
          <p:cNvSpPr txBox="1"/>
          <p:nvPr>
            <p:ph idx="6" type="body"/>
          </p:nvPr>
        </p:nvSpPr>
        <p:spPr>
          <a:xfrm>
            <a:off x="530227" y="1866900"/>
            <a:ext cx="2784474"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2640">
          <p15:clr>
            <a:srgbClr val="FBAE40"/>
          </p15:clr>
        </p15:guide>
        <p15:guide id="3" pos="312">
          <p15:clr>
            <a:srgbClr val="FBAE40"/>
          </p15:clr>
        </p15:guide>
        <p15:guide id="4" pos="4608">
          <p15:clr>
            <a:srgbClr val="FBAE40"/>
          </p15:clr>
        </p15:guide>
        <p15:guide id="5" pos="4968">
          <p15:clr>
            <a:srgbClr val="FBAE40"/>
          </p15:clr>
        </p15:guide>
        <p15:guide id="6" pos="6936">
          <p15:clr>
            <a:srgbClr val="FBAE40"/>
          </p15:clr>
        </p15:guide>
        <p15:guide id="7" orient="horz" pos="2952">
          <p15:clr>
            <a:srgbClr val="FBAE40"/>
          </p15:clr>
        </p15:guide>
        <p15:guide id="8" orient="horz" pos="1176">
          <p15:clr>
            <a:srgbClr val="FBAE40"/>
          </p15:clr>
        </p15:guide>
        <p15:guide id="9" pos="2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3 Column 3">
  <p:cSld name="text/3 Column 3">
    <p:spTree>
      <p:nvGrpSpPr>
        <p:cNvPr id="257" name="Shape 257"/>
        <p:cNvGrpSpPr/>
        <p:nvPr/>
      </p:nvGrpSpPr>
      <p:grpSpPr>
        <a:xfrm>
          <a:off x="0" y="0"/>
          <a:ext cx="0" cy="0"/>
          <a:chOff x="0" y="0"/>
          <a:chExt cx="0" cy="0"/>
        </a:xfrm>
      </p:grpSpPr>
      <p:pic>
        <p:nvPicPr>
          <p:cNvPr id="258" name="Google Shape;258;p73"/>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259" name="Google Shape;259;p73"/>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569CDF"/>
              </a:buClr>
              <a:buSzPts val="3300"/>
              <a:buFont typeface="Arial"/>
              <a:buNone/>
              <a:defRPr b="1" i="0" sz="3300" u="none" cap="none" strike="noStrike">
                <a:solidFill>
                  <a:srgbClr val="569CDF"/>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73"/>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61" name="Google Shape;261;p73"/>
          <p:cNvSpPr/>
          <p:nvPr>
            <p:ph idx="2" type="pic"/>
          </p:nvPr>
        </p:nvSpPr>
        <p:spPr>
          <a:xfrm>
            <a:off x="4821238" y="2438400"/>
            <a:ext cx="1731962" cy="2057400"/>
          </a:xfrm>
          <a:prstGeom prst="rect">
            <a:avLst/>
          </a:prstGeom>
          <a:noFill/>
          <a:ln>
            <a:noFill/>
          </a:ln>
        </p:spPr>
      </p:sp>
      <p:sp>
        <p:nvSpPr>
          <p:cNvPr id="262" name="Google Shape;262;p73"/>
          <p:cNvSpPr/>
          <p:nvPr>
            <p:ph idx="3" type="pic"/>
          </p:nvPr>
        </p:nvSpPr>
        <p:spPr>
          <a:xfrm>
            <a:off x="7259638" y="2438400"/>
            <a:ext cx="1731962" cy="2057400"/>
          </a:xfrm>
          <a:prstGeom prst="rect">
            <a:avLst/>
          </a:prstGeom>
          <a:noFill/>
          <a:ln>
            <a:noFill/>
          </a:ln>
        </p:spPr>
      </p:sp>
      <p:sp>
        <p:nvSpPr>
          <p:cNvPr id="263" name="Google Shape;263;p73"/>
          <p:cNvSpPr/>
          <p:nvPr>
            <p:ph idx="4" type="pic"/>
          </p:nvPr>
        </p:nvSpPr>
        <p:spPr>
          <a:xfrm>
            <a:off x="9725025" y="2438400"/>
            <a:ext cx="1743075" cy="2057400"/>
          </a:xfrm>
          <a:prstGeom prst="rect">
            <a:avLst/>
          </a:prstGeom>
          <a:noFill/>
          <a:ln>
            <a:noFill/>
          </a:ln>
        </p:spPr>
      </p:sp>
      <p:sp>
        <p:nvSpPr>
          <p:cNvPr id="264" name="Google Shape;264;p73"/>
          <p:cNvSpPr txBox="1"/>
          <p:nvPr>
            <p:ph idx="5" type="body"/>
          </p:nvPr>
        </p:nvSpPr>
        <p:spPr>
          <a:xfrm>
            <a:off x="9715500"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73"/>
          <p:cNvSpPr txBox="1"/>
          <p:nvPr>
            <p:ph idx="6" type="body"/>
          </p:nvPr>
        </p:nvSpPr>
        <p:spPr>
          <a:xfrm>
            <a:off x="7249319" y="4685657"/>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73"/>
          <p:cNvSpPr txBox="1"/>
          <p:nvPr>
            <p:ph idx="7" type="body"/>
          </p:nvPr>
        </p:nvSpPr>
        <p:spPr>
          <a:xfrm>
            <a:off x="4810919"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73"/>
          <p:cNvSpPr txBox="1"/>
          <p:nvPr>
            <p:ph idx="8"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3024">
          <p15:clr>
            <a:srgbClr val="FBAE40"/>
          </p15:clr>
        </p15:guide>
        <p15:guide id="4" orient="horz" pos="2952">
          <p15:clr>
            <a:srgbClr val="FBAE40"/>
          </p15:clr>
        </p15:guide>
        <p15:guide id="5" orient="horz" pos="1176">
          <p15:clr>
            <a:srgbClr val="FBAE40"/>
          </p15:clr>
        </p15:guide>
        <p15:guide id="6" pos="2088">
          <p15:clr>
            <a:srgbClr val="FBAE40"/>
          </p15:clr>
        </p15:guide>
        <p15:guide id="7" pos="4128">
          <p15:clr>
            <a:srgbClr val="FBAE40"/>
          </p15:clr>
        </p15:guide>
        <p15:guide id="8" pos="4560">
          <p15:clr>
            <a:srgbClr val="FBAE40"/>
          </p15:clr>
        </p15:guide>
        <p15:guide id="9" pos="5664">
          <p15:clr>
            <a:srgbClr val="FBAE40"/>
          </p15:clr>
        </p15:guide>
        <p15:guide id="10" pos="6120">
          <p15:clr>
            <a:srgbClr val="FBAE40"/>
          </p15:clr>
        </p15:guide>
        <p15:guide id="11" pos="7224">
          <p15:clr>
            <a:srgbClr val="FBAE40"/>
          </p15:clr>
        </p15:guide>
        <p15:guide id="12" orient="horz" pos="2832">
          <p15:clr>
            <a:srgbClr val="FBAE40"/>
          </p15:clr>
        </p15:guide>
        <p15:guide id="13" orient="horz" pos="15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1 chart 2">
  <p:cSld name="text/1 chart 2">
    <p:spTree>
      <p:nvGrpSpPr>
        <p:cNvPr id="268" name="Shape 268"/>
        <p:cNvGrpSpPr/>
        <p:nvPr/>
      </p:nvGrpSpPr>
      <p:grpSpPr>
        <a:xfrm>
          <a:off x="0" y="0"/>
          <a:ext cx="0" cy="0"/>
          <a:chOff x="0" y="0"/>
          <a:chExt cx="0" cy="0"/>
        </a:xfrm>
      </p:grpSpPr>
      <p:pic>
        <p:nvPicPr>
          <p:cNvPr id="269" name="Google Shape;269;p74"/>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270" name="Google Shape;270;p74"/>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489A93"/>
              </a:buClr>
              <a:buSzPts val="3300"/>
              <a:buFont typeface="Arial"/>
              <a:buNone/>
              <a:defRPr b="1" i="0" sz="3300" u="none" cap="none" strike="noStrike">
                <a:solidFill>
                  <a:srgbClr val="489A93"/>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71" name="Google Shape;271;p74"/>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72" name="Google Shape;272;p74"/>
          <p:cNvSpPr/>
          <p:nvPr>
            <p:ph idx="2" type="chart"/>
          </p:nvPr>
        </p:nvSpPr>
        <p:spPr>
          <a:xfrm>
            <a:off x="4419600" y="1866900"/>
            <a:ext cx="70485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74"/>
          <p:cNvSpPr txBox="1"/>
          <p:nvPr>
            <p:ph idx="3"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74"/>
          <p:cNvSpPr txBox="1"/>
          <p:nvPr>
            <p:ph idx="4" type="body"/>
          </p:nvPr>
        </p:nvSpPr>
        <p:spPr>
          <a:xfrm>
            <a:off x="4419599" y="4686300"/>
            <a:ext cx="7048499" cy="131857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2784">
          <p15:clr>
            <a:srgbClr val="FBAE40"/>
          </p15:clr>
        </p15:guide>
        <p15:guide id="4" orient="horz" pos="2952">
          <p15:clr>
            <a:srgbClr val="FBAE40"/>
          </p15:clr>
        </p15:guide>
        <p15:guide id="5" orient="horz" pos="1176">
          <p15:clr>
            <a:srgbClr val="FBAE40"/>
          </p15:clr>
        </p15:guide>
        <p15:guide id="6" pos="2088">
          <p15:clr>
            <a:srgbClr val="FBAE40"/>
          </p15:clr>
        </p15:guide>
        <p15:guide id="7" pos="7224">
          <p15:clr>
            <a:srgbClr val="FBAE40"/>
          </p15:clr>
        </p15:guide>
        <p15:guide id="8" orient="horz" pos="2832">
          <p15:clr>
            <a:srgbClr val="FBAE40"/>
          </p15:clr>
        </p15:guide>
        <p15:guide id="9" orient="horz" pos="153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1 chart 3">
  <p:cSld name="text/1 chart 3">
    <p:spTree>
      <p:nvGrpSpPr>
        <p:cNvPr id="275" name="Shape 275"/>
        <p:cNvGrpSpPr/>
        <p:nvPr/>
      </p:nvGrpSpPr>
      <p:grpSpPr>
        <a:xfrm>
          <a:off x="0" y="0"/>
          <a:ext cx="0" cy="0"/>
          <a:chOff x="0" y="0"/>
          <a:chExt cx="0" cy="0"/>
        </a:xfrm>
      </p:grpSpPr>
      <p:pic>
        <p:nvPicPr>
          <p:cNvPr id="276" name="Google Shape;276;p75"/>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277" name="Google Shape;277;p75"/>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6D58D6"/>
              </a:buClr>
              <a:buSzPts val="3300"/>
              <a:buFont typeface="Arial"/>
              <a:buNone/>
              <a:defRPr b="1" i="0" sz="3300" u="none" cap="none" strike="noStrike">
                <a:solidFill>
                  <a:srgbClr val="6D58D6"/>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78" name="Google Shape;278;p75"/>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279" name="Google Shape;279;p75"/>
          <p:cNvSpPr/>
          <p:nvPr>
            <p:ph idx="2" type="chart"/>
          </p:nvPr>
        </p:nvSpPr>
        <p:spPr>
          <a:xfrm>
            <a:off x="4419600" y="1866900"/>
            <a:ext cx="70485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75"/>
          <p:cNvSpPr txBox="1"/>
          <p:nvPr>
            <p:ph idx="3"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75"/>
          <p:cNvSpPr txBox="1"/>
          <p:nvPr>
            <p:ph idx="4" type="body"/>
          </p:nvPr>
        </p:nvSpPr>
        <p:spPr>
          <a:xfrm>
            <a:off x="4419599" y="4686300"/>
            <a:ext cx="7048499" cy="131857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2784">
          <p15:clr>
            <a:srgbClr val="FBAE40"/>
          </p15:clr>
        </p15:guide>
        <p15:guide id="4" orient="horz" pos="2952">
          <p15:clr>
            <a:srgbClr val="FBAE40"/>
          </p15:clr>
        </p15:guide>
        <p15:guide id="5" orient="horz" pos="1176">
          <p15:clr>
            <a:srgbClr val="FBAE40"/>
          </p15:clr>
        </p15:guide>
        <p15:guide id="6" pos="2088">
          <p15:clr>
            <a:srgbClr val="FBAE40"/>
          </p15:clr>
        </p15:guide>
        <p15:guide id="7" pos="7224">
          <p15:clr>
            <a:srgbClr val="FBAE40"/>
          </p15:clr>
        </p15:guide>
        <p15:guide id="8" orient="horz" pos="2832">
          <p15:clr>
            <a:srgbClr val="FBAE40"/>
          </p15:clr>
        </p15:guide>
        <p15:guide id="9" orient="horz" pos="15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text/picture 1">
  <p:cSld name="title/text/picture 1">
    <p:spTree>
      <p:nvGrpSpPr>
        <p:cNvPr id="282" name="Shape 282"/>
        <p:cNvGrpSpPr/>
        <p:nvPr/>
      </p:nvGrpSpPr>
      <p:grpSpPr>
        <a:xfrm>
          <a:off x="0" y="0"/>
          <a:ext cx="0" cy="0"/>
          <a:chOff x="0" y="0"/>
          <a:chExt cx="0" cy="0"/>
        </a:xfrm>
      </p:grpSpPr>
      <p:pic>
        <p:nvPicPr>
          <p:cNvPr id="283" name="Google Shape;283;p76"/>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84" name="Google Shape;284;p76"/>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76"/>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76"/>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87" name="Google Shape;287;p76"/>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288" name="Google Shape;288;p76"/>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text/picture 2">
  <p:cSld name="title/text/picture 2">
    <p:spTree>
      <p:nvGrpSpPr>
        <p:cNvPr id="289" name="Shape 289"/>
        <p:cNvGrpSpPr/>
        <p:nvPr/>
      </p:nvGrpSpPr>
      <p:grpSpPr>
        <a:xfrm>
          <a:off x="0" y="0"/>
          <a:ext cx="0" cy="0"/>
          <a:chOff x="0" y="0"/>
          <a:chExt cx="0" cy="0"/>
        </a:xfrm>
      </p:grpSpPr>
      <p:pic>
        <p:nvPicPr>
          <p:cNvPr id="290" name="Google Shape;290;p77"/>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91" name="Google Shape;291;p77"/>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2" name="Google Shape;292;p77"/>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3" name="Google Shape;293;p77"/>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4" name="Google Shape;294;p77"/>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295" name="Google Shape;295;p77"/>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text/picture 3">
  <p:cSld name="title/text/picture 3">
    <p:spTree>
      <p:nvGrpSpPr>
        <p:cNvPr id="296" name="Shape 296"/>
        <p:cNvGrpSpPr/>
        <p:nvPr/>
      </p:nvGrpSpPr>
      <p:grpSpPr>
        <a:xfrm>
          <a:off x="0" y="0"/>
          <a:ext cx="0" cy="0"/>
          <a:chOff x="0" y="0"/>
          <a:chExt cx="0" cy="0"/>
        </a:xfrm>
      </p:grpSpPr>
      <p:pic>
        <p:nvPicPr>
          <p:cNvPr id="297" name="Google Shape;297;p78"/>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298" name="Google Shape;298;p78"/>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78"/>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78"/>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01" name="Google Shape;301;p78"/>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02" name="Google Shape;302;p78"/>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text/picture 4">
  <p:cSld name="title/text/picture 4">
    <p:spTree>
      <p:nvGrpSpPr>
        <p:cNvPr id="303" name="Shape 303"/>
        <p:cNvGrpSpPr/>
        <p:nvPr/>
      </p:nvGrpSpPr>
      <p:grpSpPr>
        <a:xfrm>
          <a:off x="0" y="0"/>
          <a:ext cx="0" cy="0"/>
          <a:chOff x="0" y="0"/>
          <a:chExt cx="0" cy="0"/>
        </a:xfrm>
      </p:grpSpPr>
      <p:pic>
        <p:nvPicPr>
          <p:cNvPr id="304" name="Google Shape;304;p79"/>
          <p:cNvPicPr preferRelativeResize="0"/>
          <p:nvPr/>
        </p:nvPicPr>
        <p:blipFill rotWithShape="1">
          <a:blip r:embed="rId2">
            <a:alphaModFix/>
          </a:blip>
          <a:srcRect b="0" l="0" r="0" t="0"/>
          <a:stretch/>
        </p:blipFill>
        <p:spPr>
          <a:xfrm>
            <a:off x="0" y="0"/>
            <a:ext cx="5122333" cy="6858000"/>
          </a:xfrm>
          <a:prstGeom prst="rect">
            <a:avLst/>
          </a:prstGeom>
          <a:noFill/>
          <a:ln>
            <a:noFill/>
          </a:ln>
        </p:spPr>
      </p:pic>
      <p:sp>
        <p:nvSpPr>
          <p:cNvPr id="305" name="Google Shape;305;p79"/>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79"/>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79"/>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08" name="Google Shape;308;p79"/>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09" name="Google Shape;309;p79"/>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3-Column 3">
  <p:cSld name="text/3-Column 3">
    <p:spTree>
      <p:nvGrpSpPr>
        <p:cNvPr id="32" name="Shape 32"/>
        <p:cNvGrpSpPr/>
        <p:nvPr/>
      </p:nvGrpSpPr>
      <p:grpSpPr>
        <a:xfrm>
          <a:off x="0" y="0"/>
          <a:ext cx="0" cy="0"/>
          <a:chOff x="0" y="0"/>
          <a:chExt cx="0" cy="0"/>
        </a:xfrm>
      </p:grpSpPr>
      <p:pic>
        <p:nvPicPr>
          <p:cNvPr id="33" name="Google Shape;33;p35"/>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34" name="Google Shape;34;p35"/>
          <p:cNvSpPr txBox="1"/>
          <p:nvPr>
            <p:ph idx="1" type="body"/>
          </p:nvPr>
        </p:nvSpPr>
        <p:spPr>
          <a:xfrm>
            <a:off x="4113497"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4545"/>
              </a:lnSpc>
              <a:spcBef>
                <a:spcPts val="0"/>
              </a:spcBef>
              <a:spcAft>
                <a:spcPts val="0"/>
              </a:spcAft>
              <a:buClr>
                <a:srgbClr val="489A93"/>
              </a:buClr>
              <a:buSzPts val="3300"/>
              <a:buFont typeface="Arial"/>
              <a:buNone/>
              <a:defRPr b="1" i="0" sz="3300" u="none" cap="none" strike="noStrike">
                <a:solidFill>
                  <a:srgbClr val="489A93"/>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5" name="Google Shape;35;p35"/>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36" name="Google Shape;36;p35"/>
          <p:cNvSpPr/>
          <p:nvPr>
            <p:ph idx="2" type="pic"/>
          </p:nvPr>
        </p:nvSpPr>
        <p:spPr>
          <a:xfrm>
            <a:off x="4821238" y="2438400"/>
            <a:ext cx="1731962" cy="2057400"/>
          </a:xfrm>
          <a:prstGeom prst="rect">
            <a:avLst/>
          </a:prstGeom>
          <a:noFill/>
          <a:ln>
            <a:noFill/>
          </a:ln>
        </p:spPr>
      </p:sp>
      <p:sp>
        <p:nvSpPr>
          <p:cNvPr id="37" name="Google Shape;37;p35"/>
          <p:cNvSpPr/>
          <p:nvPr>
            <p:ph idx="3" type="pic"/>
          </p:nvPr>
        </p:nvSpPr>
        <p:spPr>
          <a:xfrm>
            <a:off x="7259638" y="2438400"/>
            <a:ext cx="1731962" cy="2057400"/>
          </a:xfrm>
          <a:prstGeom prst="rect">
            <a:avLst/>
          </a:prstGeom>
          <a:noFill/>
          <a:ln>
            <a:noFill/>
          </a:ln>
        </p:spPr>
      </p:sp>
      <p:sp>
        <p:nvSpPr>
          <p:cNvPr id="38" name="Google Shape;38;p35"/>
          <p:cNvSpPr/>
          <p:nvPr>
            <p:ph idx="4" type="pic"/>
          </p:nvPr>
        </p:nvSpPr>
        <p:spPr>
          <a:xfrm>
            <a:off x="9725025" y="2438400"/>
            <a:ext cx="1743075" cy="2057400"/>
          </a:xfrm>
          <a:prstGeom prst="rect">
            <a:avLst/>
          </a:prstGeom>
          <a:noFill/>
          <a:ln>
            <a:noFill/>
          </a:ln>
        </p:spPr>
      </p:sp>
      <p:sp>
        <p:nvSpPr>
          <p:cNvPr id="39" name="Google Shape;39;p35"/>
          <p:cNvSpPr txBox="1"/>
          <p:nvPr>
            <p:ph idx="5" type="body"/>
          </p:nvPr>
        </p:nvSpPr>
        <p:spPr>
          <a:xfrm>
            <a:off x="9715500"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35"/>
          <p:cNvSpPr txBox="1"/>
          <p:nvPr>
            <p:ph idx="6" type="body"/>
          </p:nvPr>
        </p:nvSpPr>
        <p:spPr>
          <a:xfrm>
            <a:off x="7249319" y="4685657"/>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35"/>
          <p:cNvSpPr txBox="1"/>
          <p:nvPr>
            <p:ph idx="7" type="body"/>
          </p:nvPr>
        </p:nvSpPr>
        <p:spPr>
          <a:xfrm>
            <a:off x="4810919" y="4686300"/>
            <a:ext cx="1752600" cy="173672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300"/>
              <a:buFont typeface="Arial"/>
              <a:buNone/>
              <a:defRPr b="0" i="0" sz="13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5"/>
          <p:cNvSpPr txBox="1"/>
          <p:nvPr>
            <p:ph idx="8" type="body"/>
          </p:nvPr>
        </p:nvSpPr>
        <p:spPr>
          <a:xfrm>
            <a:off x="495300" y="1866900"/>
            <a:ext cx="2819400" cy="304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312">
          <p15:clr>
            <a:srgbClr val="FBAE40"/>
          </p15:clr>
        </p15:guide>
        <p15:guide id="3" pos="3024">
          <p15:clr>
            <a:srgbClr val="FBAE40"/>
          </p15:clr>
        </p15:guide>
        <p15:guide id="4" orient="horz" pos="2952">
          <p15:clr>
            <a:srgbClr val="FBAE40"/>
          </p15:clr>
        </p15:guide>
        <p15:guide id="5" orient="horz" pos="1176">
          <p15:clr>
            <a:srgbClr val="FBAE40"/>
          </p15:clr>
        </p15:guide>
        <p15:guide id="6" pos="2088">
          <p15:clr>
            <a:srgbClr val="FBAE40"/>
          </p15:clr>
        </p15:guide>
        <p15:guide id="7" pos="4128">
          <p15:clr>
            <a:srgbClr val="FBAE40"/>
          </p15:clr>
        </p15:guide>
        <p15:guide id="8" pos="4560">
          <p15:clr>
            <a:srgbClr val="FBAE40"/>
          </p15:clr>
        </p15:guide>
        <p15:guide id="9" pos="5664">
          <p15:clr>
            <a:srgbClr val="FBAE40"/>
          </p15:clr>
        </p15:guide>
        <p15:guide id="10" pos="6120">
          <p15:clr>
            <a:srgbClr val="FBAE40"/>
          </p15:clr>
        </p15:guide>
        <p15:guide id="11" pos="7224">
          <p15:clr>
            <a:srgbClr val="FBAE40"/>
          </p15:clr>
        </p15:guide>
        <p15:guide id="12" orient="horz" pos="2832">
          <p15:clr>
            <a:srgbClr val="FBAE40"/>
          </p15:clr>
        </p15:guide>
        <p15:guide id="13" orient="horz" pos="153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icture 1">
  <p:cSld name="text/picture 1">
    <p:spTree>
      <p:nvGrpSpPr>
        <p:cNvPr id="310" name="Shape 310"/>
        <p:cNvGrpSpPr/>
        <p:nvPr/>
      </p:nvGrpSpPr>
      <p:grpSpPr>
        <a:xfrm>
          <a:off x="0" y="0"/>
          <a:ext cx="0" cy="0"/>
          <a:chOff x="0" y="0"/>
          <a:chExt cx="0" cy="0"/>
        </a:xfrm>
      </p:grpSpPr>
      <p:pic>
        <p:nvPicPr>
          <p:cNvPr id="311" name="Google Shape;311;p80"/>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12" name="Google Shape;312;p80"/>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80"/>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80"/>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5" name="Google Shape;315;p80"/>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16" name="Google Shape;316;p80"/>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icture 2">
  <p:cSld name="text/picture 2">
    <p:spTree>
      <p:nvGrpSpPr>
        <p:cNvPr id="317" name="Shape 317"/>
        <p:cNvGrpSpPr/>
        <p:nvPr/>
      </p:nvGrpSpPr>
      <p:grpSpPr>
        <a:xfrm>
          <a:off x="0" y="0"/>
          <a:ext cx="0" cy="0"/>
          <a:chOff x="0" y="0"/>
          <a:chExt cx="0" cy="0"/>
        </a:xfrm>
      </p:grpSpPr>
      <p:pic>
        <p:nvPicPr>
          <p:cNvPr id="318" name="Google Shape;318;p81"/>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19" name="Google Shape;319;p81"/>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81"/>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81"/>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22" name="Google Shape;322;p81"/>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23" name="Google Shape;323;p81"/>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icture 3">
  <p:cSld name="text/picture 3">
    <p:spTree>
      <p:nvGrpSpPr>
        <p:cNvPr id="324" name="Shape 324"/>
        <p:cNvGrpSpPr/>
        <p:nvPr/>
      </p:nvGrpSpPr>
      <p:grpSpPr>
        <a:xfrm>
          <a:off x="0" y="0"/>
          <a:ext cx="0" cy="0"/>
          <a:chOff x="0" y="0"/>
          <a:chExt cx="0" cy="0"/>
        </a:xfrm>
      </p:grpSpPr>
      <p:pic>
        <p:nvPicPr>
          <p:cNvPr id="325" name="Google Shape;325;p82"/>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26" name="Google Shape;326;p82"/>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82"/>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82"/>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29" name="Google Shape;329;p82"/>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30" name="Google Shape;330;p82"/>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picture 4">
  <p:cSld name="text/picture 4">
    <p:spTree>
      <p:nvGrpSpPr>
        <p:cNvPr id="331" name="Shape 331"/>
        <p:cNvGrpSpPr/>
        <p:nvPr/>
      </p:nvGrpSpPr>
      <p:grpSpPr>
        <a:xfrm>
          <a:off x="0" y="0"/>
          <a:ext cx="0" cy="0"/>
          <a:chOff x="0" y="0"/>
          <a:chExt cx="0" cy="0"/>
        </a:xfrm>
      </p:grpSpPr>
      <p:pic>
        <p:nvPicPr>
          <p:cNvPr id="332" name="Google Shape;332;p83"/>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33" name="Google Shape;333;p83"/>
          <p:cNvSpPr txBox="1"/>
          <p:nvPr>
            <p:ph idx="1" type="body"/>
          </p:nvPr>
        </p:nvSpPr>
        <p:spPr>
          <a:xfrm>
            <a:off x="570094" y="1214613"/>
            <a:ext cx="6397865" cy="1006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83"/>
          <p:cNvSpPr txBox="1"/>
          <p:nvPr>
            <p:ph idx="2" type="body"/>
          </p:nvPr>
        </p:nvSpPr>
        <p:spPr>
          <a:xfrm>
            <a:off x="570094" y="2221029"/>
            <a:ext cx="5356143"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C30B55"/>
              </a:buClr>
              <a:buSzPts val="1800"/>
              <a:buFont typeface="Arial"/>
              <a:buNone/>
              <a:defRPr b="1" i="0" sz="1800" u="none" cap="none" strike="noStrike">
                <a:solidFill>
                  <a:srgbClr val="C30B5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83"/>
          <p:cNvSpPr txBox="1"/>
          <p:nvPr>
            <p:ph idx="3" type="body"/>
          </p:nvPr>
        </p:nvSpPr>
        <p:spPr>
          <a:xfrm>
            <a:off x="570095" y="2897080"/>
            <a:ext cx="5356142" cy="26274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0"/>
              </a:spcBef>
              <a:spcAft>
                <a:spcPts val="0"/>
              </a:spcAft>
              <a:buClr>
                <a:srgbClr val="273B47"/>
              </a:buClr>
              <a:buSzPts val="1800"/>
              <a:buFont typeface="Arial"/>
              <a:buNone/>
              <a:defRPr b="0" i="0" sz="1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6" name="Google Shape;336;p83"/>
          <p:cNvPicPr preferRelativeResize="0"/>
          <p:nvPr/>
        </p:nvPicPr>
        <p:blipFill rotWithShape="1">
          <a:blip r:embed="rId3">
            <a:alphaModFix/>
          </a:blip>
          <a:srcRect b="0" l="0" r="0" t="0"/>
          <a:stretch/>
        </p:blipFill>
        <p:spPr>
          <a:xfrm>
            <a:off x="237164" y="6140870"/>
            <a:ext cx="1978090" cy="563024"/>
          </a:xfrm>
          <a:prstGeom prst="rect">
            <a:avLst/>
          </a:prstGeom>
          <a:noFill/>
          <a:ln>
            <a:noFill/>
          </a:ln>
        </p:spPr>
      </p:pic>
      <p:sp>
        <p:nvSpPr>
          <p:cNvPr id="337" name="Google Shape;337;p83"/>
          <p:cNvSpPr/>
          <p:nvPr>
            <p:ph idx="4" type="pic"/>
          </p:nvPr>
        </p:nvSpPr>
        <p:spPr>
          <a:xfrm>
            <a:off x="7303622" y="1214374"/>
            <a:ext cx="4288903" cy="5643625"/>
          </a:xfrm>
          <a:prstGeom prst="rect">
            <a:avLst/>
          </a:prstGeom>
          <a:noFill/>
          <a:ln>
            <a:noFill/>
          </a:ln>
        </p:spPr>
      </p:sp>
    </p:spTree>
  </p:cSld>
  <p:clrMapOvr>
    <a:masterClrMapping/>
  </p:clrMapOvr>
  <p:extLst>
    <p:ext uri="{DCECCB84-F9BA-43D5-87BE-67443E8EF086}">
      <p15:sldGuideLst>
        <p15:guide id="1" orient="horz" pos="1392">
          <p15:clr>
            <a:srgbClr val="FBAE40"/>
          </p15:clr>
        </p15:guide>
        <p15:guide id="2" pos="360">
          <p15:clr>
            <a:srgbClr val="FBAE40"/>
          </p15:clr>
        </p15:guide>
        <p15:guide id="3" pos="4392">
          <p15:clr>
            <a:srgbClr val="FBAE40"/>
          </p15:clr>
        </p15:guide>
        <p15:guide id="4" orient="horz" pos="768">
          <p15:clr>
            <a:srgbClr val="FBAE40"/>
          </p15:clr>
        </p15:guide>
        <p15:guide id="5" orient="horz" pos="3072">
          <p15:clr>
            <a:srgbClr val="FBAE40"/>
          </p15:clr>
        </p15:guide>
        <p15:guide id="6" orient="horz" pos="2400">
          <p15:clr>
            <a:srgbClr val="FBAE40"/>
          </p15:clr>
        </p15:guide>
        <p15:guide id="7" orient="horz" pos="3480">
          <p15:clr>
            <a:srgbClr val="FBAE40"/>
          </p15:clr>
        </p15:guide>
        <p15:guide id="8" pos="432">
          <p15:clr>
            <a:srgbClr val="FBAE40"/>
          </p15:clr>
        </p15:guide>
        <p15:guide id="9" pos="3744">
          <p15:clr>
            <a:srgbClr val="FBAE40"/>
          </p15:clr>
        </p15:guide>
        <p15:guide id="10" pos="4656">
          <p15:clr>
            <a:srgbClr val="FBAE40"/>
          </p15:clr>
        </p15:guide>
        <p15:guide id="11" pos="736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ullet List 1" type="obj">
  <p:cSld name="OBJECT">
    <p:spTree>
      <p:nvGrpSpPr>
        <p:cNvPr id="338" name="Shape 338"/>
        <p:cNvGrpSpPr/>
        <p:nvPr/>
      </p:nvGrpSpPr>
      <p:grpSpPr>
        <a:xfrm>
          <a:off x="0" y="0"/>
          <a:ext cx="0" cy="0"/>
          <a:chOff x="0" y="0"/>
          <a:chExt cx="0" cy="0"/>
        </a:xfrm>
      </p:grpSpPr>
      <p:pic>
        <p:nvPicPr>
          <p:cNvPr id="339" name="Google Shape;339;p84"/>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40" name="Google Shape;340;p84"/>
          <p:cNvSpPr txBox="1"/>
          <p:nvPr>
            <p:ph type="title"/>
          </p:nvPr>
        </p:nvSpPr>
        <p:spPr>
          <a:xfrm>
            <a:off x="1752600" y="365125"/>
            <a:ext cx="9601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73B47"/>
              </a:buClr>
              <a:buSzPts val="3300"/>
              <a:buFont typeface="Catamaran Thin"/>
              <a:buNone/>
              <a:defRPr b="1" i="0" sz="3300" u="none" cap="none" strike="noStrike">
                <a:solidFill>
                  <a:srgbClr val="273B47"/>
                </a:solidFill>
                <a:latin typeface="Catamaran Thin"/>
                <a:ea typeface="Catamaran Thin"/>
                <a:cs typeface="Catamaran Thin"/>
                <a:sym typeface="Catamara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1" name="Google Shape;341;p84"/>
          <p:cNvSpPr txBox="1"/>
          <p:nvPr>
            <p:ph idx="1" type="body"/>
          </p:nvPr>
        </p:nvSpPr>
        <p:spPr>
          <a:xfrm>
            <a:off x="1752598" y="1825625"/>
            <a:ext cx="960120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273B47"/>
              </a:buClr>
              <a:buSzPts val="2800"/>
              <a:buFont typeface="Arial"/>
              <a:buChar char="•"/>
              <a:defRPr b="0" i="0" sz="2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rgbClr val="273B47"/>
              </a:buClr>
              <a:buSzPts val="2400"/>
              <a:buFont typeface="Arial"/>
              <a:buChar char="•"/>
              <a:defRPr b="0" i="0" sz="2400" u="none" cap="none" strike="noStrike">
                <a:solidFill>
                  <a:srgbClr val="273B47"/>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rgbClr val="273B47"/>
              </a:buClr>
              <a:buSzPts val="2000"/>
              <a:buFont typeface="Arial"/>
              <a:buChar char="•"/>
              <a:defRPr b="0" i="0" sz="2000" u="none" cap="none" strike="noStrike">
                <a:solidFill>
                  <a:srgbClr val="273B47"/>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2" name="Google Shape;342;p84"/>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056">
          <p15:clr>
            <a:srgbClr val="FBAE40"/>
          </p15:clr>
        </p15:guide>
        <p15:guide id="2" pos="1104">
          <p15:clr>
            <a:srgbClr val="FBAE40"/>
          </p15:clr>
        </p15:guide>
        <p15:guide id="3" orient="horz" pos="11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ullet List 2">
  <p:cSld name="Basic Bullet List 2">
    <p:spTree>
      <p:nvGrpSpPr>
        <p:cNvPr id="343" name="Shape 343"/>
        <p:cNvGrpSpPr/>
        <p:nvPr/>
      </p:nvGrpSpPr>
      <p:grpSpPr>
        <a:xfrm>
          <a:off x="0" y="0"/>
          <a:ext cx="0" cy="0"/>
          <a:chOff x="0" y="0"/>
          <a:chExt cx="0" cy="0"/>
        </a:xfrm>
      </p:grpSpPr>
      <p:pic>
        <p:nvPicPr>
          <p:cNvPr id="344" name="Google Shape;344;p85"/>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45" name="Google Shape;345;p85"/>
          <p:cNvSpPr txBox="1"/>
          <p:nvPr>
            <p:ph type="title"/>
          </p:nvPr>
        </p:nvSpPr>
        <p:spPr>
          <a:xfrm>
            <a:off x="1752600" y="365125"/>
            <a:ext cx="9601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73B47"/>
              </a:buClr>
              <a:buSzPts val="3300"/>
              <a:buFont typeface="Catamaran Thin"/>
              <a:buNone/>
              <a:defRPr b="1" i="0" sz="3300" u="none" cap="none" strike="noStrike">
                <a:solidFill>
                  <a:srgbClr val="273B47"/>
                </a:solidFill>
                <a:latin typeface="Catamaran Thin"/>
                <a:ea typeface="Catamaran Thin"/>
                <a:cs typeface="Catamaran Thin"/>
                <a:sym typeface="Catamara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6" name="Google Shape;346;p85"/>
          <p:cNvSpPr txBox="1"/>
          <p:nvPr>
            <p:ph idx="1" type="body"/>
          </p:nvPr>
        </p:nvSpPr>
        <p:spPr>
          <a:xfrm>
            <a:off x="1752598" y="1825625"/>
            <a:ext cx="960120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273B47"/>
              </a:buClr>
              <a:buSzPts val="2800"/>
              <a:buFont typeface="Arial"/>
              <a:buChar char="•"/>
              <a:defRPr b="0" i="0" sz="2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rgbClr val="273B47"/>
              </a:buClr>
              <a:buSzPts val="2400"/>
              <a:buFont typeface="Arial"/>
              <a:buChar char="•"/>
              <a:defRPr b="0" i="0" sz="2400" u="none" cap="none" strike="noStrike">
                <a:solidFill>
                  <a:srgbClr val="273B47"/>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rgbClr val="273B47"/>
              </a:buClr>
              <a:buSzPts val="2000"/>
              <a:buFont typeface="Arial"/>
              <a:buChar char="•"/>
              <a:defRPr b="0" i="0" sz="2000" u="none" cap="none" strike="noStrike">
                <a:solidFill>
                  <a:srgbClr val="273B47"/>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7" name="Google Shape;347;p85"/>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056">
          <p15:clr>
            <a:srgbClr val="FBAE40"/>
          </p15:clr>
        </p15:guide>
        <p15:guide id="2" pos="1104">
          <p15:clr>
            <a:srgbClr val="FBAE40"/>
          </p15:clr>
        </p15:guide>
        <p15:guide id="3" orient="horz" pos="115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ullet List 3">
  <p:cSld name="Basic Bullet List 3">
    <p:spTree>
      <p:nvGrpSpPr>
        <p:cNvPr id="348" name="Shape 348"/>
        <p:cNvGrpSpPr/>
        <p:nvPr/>
      </p:nvGrpSpPr>
      <p:grpSpPr>
        <a:xfrm>
          <a:off x="0" y="0"/>
          <a:ext cx="0" cy="0"/>
          <a:chOff x="0" y="0"/>
          <a:chExt cx="0" cy="0"/>
        </a:xfrm>
      </p:grpSpPr>
      <p:pic>
        <p:nvPicPr>
          <p:cNvPr id="349" name="Google Shape;349;p86"/>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50" name="Google Shape;350;p86"/>
          <p:cNvSpPr txBox="1"/>
          <p:nvPr>
            <p:ph type="title"/>
          </p:nvPr>
        </p:nvSpPr>
        <p:spPr>
          <a:xfrm>
            <a:off x="1752600" y="365125"/>
            <a:ext cx="9601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73B47"/>
              </a:buClr>
              <a:buSzPts val="3300"/>
              <a:buFont typeface="Catamaran Thin"/>
              <a:buNone/>
              <a:defRPr b="1" i="0" sz="3300" u="none" cap="none" strike="noStrike">
                <a:solidFill>
                  <a:srgbClr val="273B47"/>
                </a:solidFill>
                <a:latin typeface="Catamaran Thin"/>
                <a:ea typeface="Catamaran Thin"/>
                <a:cs typeface="Catamaran Thin"/>
                <a:sym typeface="Catamara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1" name="Google Shape;351;p86"/>
          <p:cNvSpPr txBox="1"/>
          <p:nvPr>
            <p:ph idx="1" type="body"/>
          </p:nvPr>
        </p:nvSpPr>
        <p:spPr>
          <a:xfrm>
            <a:off x="1752598" y="1825625"/>
            <a:ext cx="960120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273B47"/>
              </a:buClr>
              <a:buSzPts val="2800"/>
              <a:buFont typeface="Arial"/>
              <a:buChar char="•"/>
              <a:defRPr b="0" i="0" sz="2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rgbClr val="273B47"/>
              </a:buClr>
              <a:buSzPts val="2400"/>
              <a:buFont typeface="Arial"/>
              <a:buChar char="•"/>
              <a:defRPr b="0" i="0" sz="2400" u="none" cap="none" strike="noStrike">
                <a:solidFill>
                  <a:srgbClr val="273B47"/>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rgbClr val="273B47"/>
              </a:buClr>
              <a:buSzPts val="2000"/>
              <a:buFont typeface="Arial"/>
              <a:buChar char="•"/>
              <a:defRPr b="0" i="0" sz="2000" u="none" cap="none" strike="noStrike">
                <a:solidFill>
                  <a:srgbClr val="273B47"/>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52" name="Google Shape;352;p86"/>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056">
          <p15:clr>
            <a:srgbClr val="FBAE40"/>
          </p15:clr>
        </p15:guide>
        <p15:guide id="2" pos="1104">
          <p15:clr>
            <a:srgbClr val="FBAE40"/>
          </p15:clr>
        </p15:guide>
        <p15:guide id="3" orient="horz" pos="11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ullet List 4">
  <p:cSld name="Basic Bullet List 4">
    <p:spTree>
      <p:nvGrpSpPr>
        <p:cNvPr id="353" name="Shape 353"/>
        <p:cNvGrpSpPr/>
        <p:nvPr/>
      </p:nvGrpSpPr>
      <p:grpSpPr>
        <a:xfrm>
          <a:off x="0" y="0"/>
          <a:ext cx="0" cy="0"/>
          <a:chOff x="0" y="0"/>
          <a:chExt cx="0" cy="0"/>
        </a:xfrm>
      </p:grpSpPr>
      <p:pic>
        <p:nvPicPr>
          <p:cNvPr id="354" name="Google Shape;354;p87"/>
          <p:cNvPicPr preferRelativeResize="0"/>
          <p:nvPr/>
        </p:nvPicPr>
        <p:blipFill rotWithShape="1">
          <a:blip r:embed="rId2">
            <a:alphaModFix/>
          </a:blip>
          <a:srcRect b="0" l="0" r="0" t="0"/>
          <a:stretch/>
        </p:blipFill>
        <p:spPr>
          <a:xfrm>
            <a:off x="0" y="0"/>
            <a:ext cx="5359400" cy="6858000"/>
          </a:xfrm>
          <a:prstGeom prst="rect">
            <a:avLst/>
          </a:prstGeom>
          <a:noFill/>
          <a:ln>
            <a:noFill/>
          </a:ln>
        </p:spPr>
      </p:pic>
      <p:sp>
        <p:nvSpPr>
          <p:cNvPr id="355" name="Google Shape;355;p87"/>
          <p:cNvSpPr txBox="1"/>
          <p:nvPr>
            <p:ph type="title"/>
          </p:nvPr>
        </p:nvSpPr>
        <p:spPr>
          <a:xfrm>
            <a:off x="1752600" y="365125"/>
            <a:ext cx="96012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73B47"/>
              </a:buClr>
              <a:buSzPts val="3300"/>
              <a:buFont typeface="Catamaran Thin"/>
              <a:buNone/>
              <a:defRPr b="1" i="0" sz="3300" u="none" cap="none" strike="noStrike">
                <a:solidFill>
                  <a:srgbClr val="273B47"/>
                </a:solidFill>
                <a:latin typeface="Catamaran Thin"/>
                <a:ea typeface="Catamaran Thin"/>
                <a:cs typeface="Catamaran Thin"/>
                <a:sym typeface="Catamara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6" name="Google Shape;356;p87"/>
          <p:cNvSpPr txBox="1"/>
          <p:nvPr>
            <p:ph idx="1" type="body"/>
          </p:nvPr>
        </p:nvSpPr>
        <p:spPr>
          <a:xfrm>
            <a:off x="1752598" y="1825625"/>
            <a:ext cx="9601201"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273B47"/>
              </a:buClr>
              <a:buSzPts val="2800"/>
              <a:buFont typeface="Arial"/>
              <a:buChar char="•"/>
              <a:defRPr b="0" i="0" sz="28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rgbClr val="273B47"/>
              </a:buClr>
              <a:buSzPts val="2400"/>
              <a:buFont typeface="Arial"/>
              <a:buChar char="•"/>
              <a:defRPr b="0" i="0" sz="2400" u="none" cap="none" strike="noStrike">
                <a:solidFill>
                  <a:srgbClr val="273B47"/>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rgbClr val="273B47"/>
              </a:buClr>
              <a:buSzPts val="2000"/>
              <a:buFont typeface="Arial"/>
              <a:buChar char="•"/>
              <a:defRPr b="0" i="0" sz="2000" u="none" cap="none" strike="noStrike">
                <a:solidFill>
                  <a:srgbClr val="273B47"/>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rgbClr val="273B47"/>
              </a:buClr>
              <a:buSzPts val="1800"/>
              <a:buFont typeface="Arial"/>
              <a:buChar char="•"/>
              <a:defRPr b="0" i="0" sz="1800" u="none" cap="none" strike="noStrike">
                <a:solidFill>
                  <a:srgbClr val="273B47"/>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57" name="Google Shape;357;p87"/>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Tree>
  </p:cSld>
  <p:clrMapOvr>
    <a:masterClrMapping/>
  </p:clrMapOvr>
  <p:extLst>
    <p:ext uri="{DCECCB84-F9BA-43D5-87BE-67443E8EF086}">
      <p15:sldGuideLst>
        <p15:guide id="1" orient="horz" pos="1056">
          <p15:clr>
            <a:srgbClr val="FBAE40"/>
          </p15:clr>
        </p15:guide>
        <p15:guide id="2" pos="1104">
          <p15:clr>
            <a:srgbClr val="FBAE40"/>
          </p15:clr>
        </p15:guide>
        <p15:guide id="3" orient="horz" pos="11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light">
  <p:cSld name="quote slide light">
    <p:spTree>
      <p:nvGrpSpPr>
        <p:cNvPr id="358" name="Shape 358"/>
        <p:cNvGrpSpPr/>
        <p:nvPr/>
      </p:nvGrpSpPr>
      <p:grpSpPr>
        <a:xfrm>
          <a:off x="0" y="0"/>
          <a:ext cx="0" cy="0"/>
          <a:chOff x="0" y="0"/>
          <a:chExt cx="0" cy="0"/>
        </a:xfrm>
      </p:grpSpPr>
      <p:pic>
        <p:nvPicPr>
          <p:cNvPr id="359" name="Google Shape;359;p8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0" name="Google Shape;360;p88"/>
          <p:cNvSpPr/>
          <p:nvPr/>
        </p:nvSpPr>
        <p:spPr>
          <a:xfrm>
            <a:off x="4144162" y="1516283"/>
            <a:ext cx="3887631" cy="3887631"/>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1" name="Google Shape;361;p88"/>
          <p:cNvPicPr preferRelativeResize="0"/>
          <p:nvPr/>
        </p:nvPicPr>
        <p:blipFill rotWithShape="1">
          <a:blip r:embed="rId3">
            <a:alphaModFix/>
          </a:blip>
          <a:srcRect b="0" l="0" r="0" t="0"/>
          <a:stretch/>
        </p:blipFill>
        <p:spPr>
          <a:xfrm>
            <a:off x="9890450" y="6140868"/>
            <a:ext cx="1976707" cy="563025"/>
          </a:xfrm>
          <a:prstGeom prst="rect">
            <a:avLst/>
          </a:prstGeom>
          <a:noFill/>
          <a:ln>
            <a:noFill/>
          </a:ln>
        </p:spPr>
      </p:pic>
      <p:pic>
        <p:nvPicPr>
          <p:cNvPr id="362" name="Google Shape;362;p88"/>
          <p:cNvPicPr preferRelativeResize="0"/>
          <p:nvPr/>
        </p:nvPicPr>
        <p:blipFill rotWithShape="1">
          <a:blip r:embed="rId4">
            <a:alphaModFix/>
          </a:blip>
          <a:srcRect b="0" l="0" r="0" t="0"/>
          <a:stretch/>
        </p:blipFill>
        <p:spPr>
          <a:xfrm>
            <a:off x="3619905" y="2461981"/>
            <a:ext cx="747564" cy="755779"/>
          </a:xfrm>
          <a:prstGeom prst="rect">
            <a:avLst/>
          </a:prstGeom>
          <a:noFill/>
          <a:ln>
            <a:noFill/>
          </a:ln>
        </p:spPr>
      </p:pic>
      <p:pic>
        <p:nvPicPr>
          <p:cNvPr id="363" name="Google Shape;363;p88"/>
          <p:cNvPicPr preferRelativeResize="0"/>
          <p:nvPr/>
        </p:nvPicPr>
        <p:blipFill rotWithShape="1">
          <a:blip r:embed="rId4">
            <a:alphaModFix/>
          </a:blip>
          <a:srcRect b="0" l="0" r="0" t="0"/>
          <a:stretch/>
        </p:blipFill>
        <p:spPr>
          <a:xfrm rot="10800000">
            <a:off x="7881318" y="3345083"/>
            <a:ext cx="747564" cy="755779"/>
          </a:xfrm>
          <a:prstGeom prst="rect">
            <a:avLst/>
          </a:prstGeom>
          <a:noFill/>
          <a:ln>
            <a:noFill/>
          </a:ln>
        </p:spPr>
      </p:pic>
      <p:sp>
        <p:nvSpPr>
          <p:cNvPr id="364" name="Google Shape;364;p88"/>
          <p:cNvSpPr txBox="1"/>
          <p:nvPr>
            <p:ph idx="1" type="body"/>
          </p:nvPr>
        </p:nvSpPr>
        <p:spPr>
          <a:xfrm>
            <a:off x="4331868" y="2812228"/>
            <a:ext cx="3514725" cy="96802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7777"/>
              </a:lnSpc>
              <a:spcBef>
                <a:spcPts val="0"/>
              </a:spcBef>
              <a:spcAft>
                <a:spcPts val="0"/>
              </a:spcAft>
              <a:buClr>
                <a:srgbClr val="273B47"/>
              </a:buClr>
              <a:buSzPts val="2700"/>
              <a:buFont typeface="Arial"/>
              <a:buNone/>
              <a:defRPr b="1" i="0" sz="27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776">
          <p15:clr>
            <a:srgbClr val="FBAE40"/>
          </p15:clr>
        </p15:guide>
        <p15:guide id="2" pos="2736">
          <p15:clr>
            <a:srgbClr val="FBAE40"/>
          </p15:clr>
        </p15:guide>
        <p15:guide id="3" pos="49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dark">
  <p:cSld name="quote slide dark">
    <p:spTree>
      <p:nvGrpSpPr>
        <p:cNvPr id="365" name="Shape 365"/>
        <p:cNvGrpSpPr/>
        <p:nvPr/>
      </p:nvGrpSpPr>
      <p:grpSpPr>
        <a:xfrm>
          <a:off x="0" y="0"/>
          <a:ext cx="0" cy="0"/>
          <a:chOff x="0" y="0"/>
          <a:chExt cx="0" cy="0"/>
        </a:xfrm>
      </p:grpSpPr>
      <p:pic>
        <p:nvPicPr>
          <p:cNvPr id="366" name="Google Shape;366;p8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67" name="Google Shape;367;p89"/>
          <p:cNvPicPr preferRelativeResize="0"/>
          <p:nvPr/>
        </p:nvPicPr>
        <p:blipFill rotWithShape="1">
          <a:blip r:embed="rId3">
            <a:alphaModFix/>
          </a:blip>
          <a:srcRect b="0" l="0" r="0" t="0"/>
          <a:stretch/>
        </p:blipFill>
        <p:spPr>
          <a:xfrm>
            <a:off x="9890450" y="6140868"/>
            <a:ext cx="1976707" cy="563025"/>
          </a:xfrm>
          <a:prstGeom prst="rect">
            <a:avLst/>
          </a:prstGeom>
          <a:noFill/>
          <a:ln>
            <a:noFill/>
          </a:ln>
        </p:spPr>
      </p:pic>
      <p:pic>
        <p:nvPicPr>
          <p:cNvPr id="368" name="Google Shape;368;p89"/>
          <p:cNvPicPr preferRelativeResize="0"/>
          <p:nvPr/>
        </p:nvPicPr>
        <p:blipFill rotWithShape="1">
          <a:blip r:embed="rId4">
            <a:alphaModFix/>
          </a:blip>
          <a:srcRect b="0" l="0" r="0" t="0"/>
          <a:stretch/>
        </p:blipFill>
        <p:spPr>
          <a:xfrm>
            <a:off x="3619905" y="2496705"/>
            <a:ext cx="747564" cy="755779"/>
          </a:xfrm>
          <a:prstGeom prst="rect">
            <a:avLst/>
          </a:prstGeom>
          <a:noFill/>
          <a:ln>
            <a:noFill/>
          </a:ln>
        </p:spPr>
      </p:pic>
      <p:pic>
        <p:nvPicPr>
          <p:cNvPr id="369" name="Google Shape;369;p89"/>
          <p:cNvPicPr preferRelativeResize="0"/>
          <p:nvPr/>
        </p:nvPicPr>
        <p:blipFill rotWithShape="1">
          <a:blip r:embed="rId4">
            <a:alphaModFix/>
          </a:blip>
          <a:srcRect b="0" l="0" r="0" t="0"/>
          <a:stretch/>
        </p:blipFill>
        <p:spPr>
          <a:xfrm rot="10800000">
            <a:off x="7881318" y="3576576"/>
            <a:ext cx="747564" cy="755779"/>
          </a:xfrm>
          <a:prstGeom prst="rect">
            <a:avLst/>
          </a:prstGeom>
          <a:noFill/>
          <a:ln>
            <a:noFill/>
          </a:ln>
        </p:spPr>
      </p:pic>
      <p:sp>
        <p:nvSpPr>
          <p:cNvPr id="370" name="Google Shape;370;p89"/>
          <p:cNvSpPr txBox="1"/>
          <p:nvPr>
            <p:ph idx="1" type="body"/>
          </p:nvPr>
        </p:nvSpPr>
        <p:spPr>
          <a:xfrm>
            <a:off x="4331868" y="2853473"/>
            <a:ext cx="3514725" cy="96802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7777"/>
              </a:lnSpc>
              <a:spcBef>
                <a:spcPts val="0"/>
              </a:spcBef>
              <a:spcAft>
                <a:spcPts val="0"/>
              </a:spcAft>
              <a:buClr>
                <a:schemeClr val="lt1"/>
              </a:buClr>
              <a:buSzPts val="2700"/>
              <a:buFont typeface="Arial"/>
              <a:buNone/>
              <a:defRPr b="1" i="0" sz="2700" u="none" cap="none" strike="noStrike">
                <a:solidFill>
                  <a:schemeClr val="lt1"/>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776">
          <p15:clr>
            <a:srgbClr val="FBAE40"/>
          </p15:clr>
        </p15:guide>
        <p15:guide id="2" pos="2736">
          <p15:clr>
            <a:srgbClr val="FBAE40"/>
          </p15:clr>
        </p15:guide>
        <p15:guide id="3" pos="49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pen layout 1">
  <p:cSld name="2_Open layout 1">
    <p:spTree>
      <p:nvGrpSpPr>
        <p:cNvPr id="43" name="Shape 43"/>
        <p:cNvGrpSpPr/>
        <p:nvPr/>
      </p:nvGrpSpPr>
      <p:grpSpPr>
        <a:xfrm>
          <a:off x="0" y="0"/>
          <a:ext cx="0" cy="0"/>
          <a:chOff x="0" y="0"/>
          <a:chExt cx="0" cy="0"/>
        </a:xfrm>
      </p:grpSpPr>
      <p:pic>
        <p:nvPicPr>
          <p:cNvPr id="44" name="Google Shape;44;p36"/>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45" name="Google Shape;45;p36"/>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46" name="Google Shape;46;p36"/>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371" name="Shape 371"/>
        <p:cNvGrpSpPr/>
        <p:nvPr/>
      </p:nvGrpSpPr>
      <p:grpSpPr>
        <a:xfrm>
          <a:off x="0" y="0"/>
          <a:ext cx="0" cy="0"/>
          <a:chOff x="0" y="0"/>
          <a:chExt cx="0" cy="0"/>
        </a:xfrm>
      </p:grpSpPr>
      <p:pic>
        <p:nvPicPr>
          <p:cNvPr id="372" name="Google Shape;372;p9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73" name="Google Shape;373;p90"/>
          <p:cNvPicPr preferRelativeResize="0"/>
          <p:nvPr/>
        </p:nvPicPr>
        <p:blipFill rotWithShape="1">
          <a:blip r:embed="rId3">
            <a:alphaModFix/>
          </a:blip>
          <a:srcRect b="0" l="0" r="0" t="0"/>
          <a:stretch/>
        </p:blipFill>
        <p:spPr>
          <a:xfrm>
            <a:off x="9890450" y="6140868"/>
            <a:ext cx="1976707" cy="563025"/>
          </a:xfrm>
          <a:prstGeom prst="rect">
            <a:avLst/>
          </a:prstGeom>
          <a:noFill/>
          <a:ln>
            <a:noFill/>
          </a:ln>
        </p:spPr>
      </p:pic>
      <p:pic>
        <p:nvPicPr>
          <p:cNvPr id="374" name="Google Shape;374;p90"/>
          <p:cNvPicPr preferRelativeResize="0"/>
          <p:nvPr/>
        </p:nvPicPr>
        <p:blipFill rotWithShape="1">
          <a:blip r:embed="rId4">
            <a:alphaModFix/>
          </a:blip>
          <a:srcRect b="0" l="0" r="0" t="0"/>
          <a:stretch/>
        </p:blipFill>
        <p:spPr>
          <a:xfrm>
            <a:off x="3619905" y="2261030"/>
            <a:ext cx="747564" cy="755779"/>
          </a:xfrm>
          <a:prstGeom prst="rect">
            <a:avLst/>
          </a:prstGeom>
          <a:noFill/>
          <a:ln>
            <a:noFill/>
          </a:ln>
        </p:spPr>
      </p:pic>
      <p:pic>
        <p:nvPicPr>
          <p:cNvPr id="375" name="Google Shape;375;p90"/>
          <p:cNvPicPr preferRelativeResize="0"/>
          <p:nvPr/>
        </p:nvPicPr>
        <p:blipFill rotWithShape="1">
          <a:blip r:embed="rId4">
            <a:alphaModFix/>
          </a:blip>
          <a:srcRect b="0" l="0" r="0" t="0"/>
          <a:stretch/>
        </p:blipFill>
        <p:spPr>
          <a:xfrm rot="10800000">
            <a:off x="7881318" y="3340901"/>
            <a:ext cx="747564" cy="755779"/>
          </a:xfrm>
          <a:prstGeom prst="rect">
            <a:avLst/>
          </a:prstGeom>
          <a:noFill/>
          <a:ln>
            <a:noFill/>
          </a:ln>
        </p:spPr>
      </p:pic>
      <p:sp>
        <p:nvSpPr>
          <p:cNvPr id="376" name="Google Shape;376;p90"/>
          <p:cNvSpPr txBox="1"/>
          <p:nvPr>
            <p:ph idx="1" type="body"/>
          </p:nvPr>
        </p:nvSpPr>
        <p:spPr>
          <a:xfrm>
            <a:off x="4331868" y="2617798"/>
            <a:ext cx="3514725" cy="96802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7777"/>
              </a:lnSpc>
              <a:spcBef>
                <a:spcPts val="0"/>
              </a:spcBef>
              <a:spcAft>
                <a:spcPts val="0"/>
              </a:spcAft>
              <a:buClr>
                <a:schemeClr val="lt1"/>
              </a:buClr>
              <a:buSzPts val="2700"/>
              <a:buFont typeface="Arial"/>
              <a:buNone/>
              <a:defRPr b="1" i="0" sz="2700" u="none" cap="none" strike="noStrike">
                <a:solidFill>
                  <a:schemeClr val="lt1"/>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90"/>
          <p:cNvSpPr txBox="1"/>
          <p:nvPr>
            <p:ph idx="2" type="body"/>
          </p:nvPr>
        </p:nvSpPr>
        <p:spPr>
          <a:xfrm>
            <a:off x="4367470" y="4852615"/>
            <a:ext cx="3479124" cy="117513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88">
          <p15:clr>
            <a:srgbClr val="FBAE40"/>
          </p15:clr>
        </p15:guide>
        <p15:guide id="2" pos="2736">
          <p15:clr>
            <a:srgbClr val="FBAE40"/>
          </p15:clr>
        </p15:guide>
        <p15:guide id="3" pos="4944">
          <p15:clr>
            <a:srgbClr val="FBAE40"/>
          </p15:clr>
        </p15:guide>
        <p15:guide id="4" orient="horz" pos="25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 sales rep">
  <p:cSld name="thank you w/ sales rep">
    <p:spTree>
      <p:nvGrpSpPr>
        <p:cNvPr id="378" name="Shape 378"/>
        <p:cNvGrpSpPr/>
        <p:nvPr/>
      </p:nvGrpSpPr>
      <p:grpSpPr>
        <a:xfrm>
          <a:off x="0" y="0"/>
          <a:ext cx="0" cy="0"/>
          <a:chOff x="0" y="0"/>
          <a:chExt cx="0" cy="0"/>
        </a:xfrm>
      </p:grpSpPr>
      <p:pic>
        <p:nvPicPr>
          <p:cNvPr id="379" name="Google Shape;379;p9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80" name="Google Shape;380;p91"/>
          <p:cNvPicPr preferRelativeResize="0"/>
          <p:nvPr/>
        </p:nvPicPr>
        <p:blipFill rotWithShape="1">
          <a:blip r:embed="rId3">
            <a:alphaModFix/>
          </a:blip>
          <a:srcRect b="0" l="0" r="0" t="0"/>
          <a:stretch/>
        </p:blipFill>
        <p:spPr>
          <a:xfrm>
            <a:off x="9890450" y="6140868"/>
            <a:ext cx="1976707" cy="563025"/>
          </a:xfrm>
          <a:prstGeom prst="rect">
            <a:avLst/>
          </a:prstGeom>
          <a:noFill/>
          <a:ln>
            <a:noFill/>
          </a:ln>
        </p:spPr>
      </p:pic>
      <p:pic>
        <p:nvPicPr>
          <p:cNvPr id="381" name="Google Shape;381;p91"/>
          <p:cNvPicPr preferRelativeResize="0"/>
          <p:nvPr/>
        </p:nvPicPr>
        <p:blipFill rotWithShape="1">
          <a:blip r:embed="rId4">
            <a:alphaModFix/>
          </a:blip>
          <a:srcRect b="0" l="0" r="0" t="0"/>
          <a:stretch/>
        </p:blipFill>
        <p:spPr>
          <a:xfrm>
            <a:off x="1640634" y="3198686"/>
            <a:ext cx="747564" cy="755779"/>
          </a:xfrm>
          <a:prstGeom prst="rect">
            <a:avLst/>
          </a:prstGeom>
          <a:noFill/>
          <a:ln>
            <a:noFill/>
          </a:ln>
        </p:spPr>
      </p:pic>
      <p:pic>
        <p:nvPicPr>
          <p:cNvPr id="382" name="Google Shape;382;p91"/>
          <p:cNvPicPr preferRelativeResize="0"/>
          <p:nvPr/>
        </p:nvPicPr>
        <p:blipFill rotWithShape="1">
          <a:blip r:embed="rId4">
            <a:alphaModFix/>
          </a:blip>
          <a:srcRect b="0" l="0" r="0" t="0"/>
          <a:stretch/>
        </p:blipFill>
        <p:spPr>
          <a:xfrm rot="10800000">
            <a:off x="5838825" y="4147909"/>
            <a:ext cx="747564" cy="755779"/>
          </a:xfrm>
          <a:prstGeom prst="rect">
            <a:avLst/>
          </a:prstGeom>
          <a:noFill/>
          <a:ln>
            <a:noFill/>
          </a:ln>
        </p:spPr>
      </p:pic>
      <p:sp>
        <p:nvSpPr>
          <p:cNvPr id="383" name="Google Shape;383;p91"/>
          <p:cNvSpPr txBox="1"/>
          <p:nvPr>
            <p:ph idx="1" type="body"/>
          </p:nvPr>
        </p:nvSpPr>
        <p:spPr>
          <a:xfrm>
            <a:off x="2324100" y="3576576"/>
            <a:ext cx="3514725" cy="96802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7777"/>
              </a:lnSpc>
              <a:spcBef>
                <a:spcPts val="0"/>
              </a:spcBef>
              <a:spcAft>
                <a:spcPts val="0"/>
              </a:spcAft>
              <a:buClr>
                <a:schemeClr val="lt1"/>
              </a:buClr>
              <a:buSzPts val="2700"/>
              <a:buFont typeface="Arial"/>
              <a:buNone/>
              <a:defRPr b="1" i="0" sz="2700" u="none" cap="none" strike="noStrike">
                <a:solidFill>
                  <a:schemeClr val="lt1"/>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91"/>
          <p:cNvSpPr txBox="1"/>
          <p:nvPr>
            <p:ph idx="2" type="body"/>
          </p:nvPr>
        </p:nvSpPr>
        <p:spPr>
          <a:xfrm>
            <a:off x="8110476" y="3750400"/>
            <a:ext cx="3590925" cy="4556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600"/>
              <a:buFont typeface="Arial"/>
              <a:buNone/>
              <a:defRPr b="1" i="0" sz="2600" u="none" cap="none" strike="noStrike">
                <a:solidFill>
                  <a:schemeClr val="lt1"/>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 name="Google Shape;385;p91"/>
          <p:cNvSpPr txBox="1"/>
          <p:nvPr>
            <p:ph idx="3" type="body"/>
          </p:nvPr>
        </p:nvSpPr>
        <p:spPr>
          <a:xfrm>
            <a:off x="8122051" y="4132359"/>
            <a:ext cx="3590925" cy="4556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91"/>
          <p:cNvSpPr txBox="1"/>
          <p:nvPr>
            <p:ph idx="4" type="body"/>
          </p:nvPr>
        </p:nvSpPr>
        <p:spPr>
          <a:xfrm>
            <a:off x="8122051" y="4965736"/>
            <a:ext cx="3590925" cy="11751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91"/>
          <p:cNvSpPr/>
          <p:nvPr>
            <p:ph idx="5" type="pic"/>
          </p:nvPr>
        </p:nvSpPr>
        <p:spPr>
          <a:xfrm>
            <a:off x="8191500" y="1562100"/>
            <a:ext cx="1752600" cy="1714500"/>
          </a:xfrm>
          <a:prstGeom prst="rect">
            <a:avLst/>
          </a:prstGeom>
          <a:noFill/>
          <a:ln>
            <a:noFill/>
          </a:ln>
        </p:spPr>
      </p:sp>
    </p:spTree>
  </p:cSld>
  <p:clrMapOvr>
    <a:masterClrMapping/>
  </p:clrMapOvr>
  <p:extLst>
    <p:ext uri="{DCECCB84-F9BA-43D5-87BE-67443E8EF086}">
      <p15:sldGuideLst>
        <p15:guide id="1" orient="horz" pos="2064">
          <p15:clr>
            <a:srgbClr val="FBAE40"/>
          </p15:clr>
        </p15:guide>
        <p15:guide id="2" pos="1464">
          <p15:clr>
            <a:srgbClr val="FBAE40"/>
          </p15:clr>
        </p15:guide>
        <p15:guide id="3" pos="5160">
          <p15:clr>
            <a:srgbClr val="FBAE40"/>
          </p15:clr>
        </p15:guide>
        <p15:guide id="4" orient="horz" pos="2256">
          <p15:clr>
            <a:srgbClr val="FBAE40"/>
          </p15:clr>
        </p15:guide>
        <p15:guide id="5" pos="3672">
          <p15:clr>
            <a:srgbClr val="FBAE40"/>
          </p15:clr>
        </p15:guide>
        <p15:guide id="6" pos="6264">
          <p15:clr>
            <a:srgbClr val="FBAE40"/>
          </p15:clr>
        </p15:guide>
        <p15:guide id="7" orient="horz" pos="98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topic w/picture dark">
  <p:cSld name="multi-topic w/picture dark">
    <p:spTree>
      <p:nvGrpSpPr>
        <p:cNvPr id="388" name="Shape 388"/>
        <p:cNvGrpSpPr/>
        <p:nvPr/>
      </p:nvGrpSpPr>
      <p:grpSpPr>
        <a:xfrm>
          <a:off x="0" y="0"/>
          <a:ext cx="0" cy="0"/>
          <a:chOff x="0" y="0"/>
          <a:chExt cx="0" cy="0"/>
        </a:xfrm>
      </p:grpSpPr>
      <p:pic>
        <p:nvPicPr>
          <p:cNvPr id="389" name="Google Shape;389;p9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90" name="Google Shape;390;p92"/>
          <p:cNvPicPr preferRelativeResize="0"/>
          <p:nvPr/>
        </p:nvPicPr>
        <p:blipFill rotWithShape="1">
          <a:blip r:embed="rId3">
            <a:alphaModFix/>
          </a:blip>
          <a:srcRect b="0" l="0" r="0" t="0"/>
          <a:stretch/>
        </p:blipFill>
        <p:spPr>
          <a:xfrm>
            <a:off x="9890450" y="6140868"/>
            <a:ext cx="1976707" cy="563025"/>
          </a:xfrm>
          <a:prstGeom prst="rect">
            <a:avLst/>
          </a:prstGeom>
          <a:noFill/>
          <a:ln>
            <a:noFill/>
          </a:ln>
        </p:spPr>
      </p:pic>
      <p:sp>
        <p:nvSpPr>
          <p:cNvPr id="391" name="Google Shape;391;p92"/>
          <p:cNvSpPr txBox="1"/>
          <p:nvPr>
            <p:ph idx="1" type="body"/>
          </p:nvPr>
        </p:nvSpPr>
        <p:spPr>
          <a:xfrm>
            <a:off x="6299564" y="1573431"/>
            <a:ext cx="5425589" cy="1366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4545"/>
              </a:lnSpc>
              <a:spcBef>
                <a:spcPts val="0"/>
              </a:spcBef>
              <a:spcAft>
                <a:spcPts val="0"/>
              </a:spcAft>
              <a:buClr>
                <a:schemeClr val="lt1"/>
              </a:buClr>
              <a:buSzPts val="3300"/>
              <a:buFont typeface="Arial"/>
              <a:buNone/>
              <a:defRPr b="1" i="0" sz="3300" u="none" cap="none" strike="noStrike">
                <a:solidFill>
                  <a:schemeClr val="lt1"/>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2" name="Google Shape;392;p92"/>
          <p:cNvSpPr txBox="1"/>
          <p:nvPr>
            <p:ph idx="2" type="body"/>
          </p:nvPr>
        </p:nvSpPr>
        <p:spPr>
          <a:xfrm>
            <a:off x="7748327" y="3150731"/>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3" name="Google Shape;393;p92"/>
          <p:cNvSpPr txBox="1"/>
          <p:nvPr>
            <p:ph idx="3" type="body"/>
          </p:nvPr>
        </p:nvSpPr>
        <p:spPr>
          <a:xfrm>
            <a:off x="7748327" y="3814350"/>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92"/>
          <p:cNvSpPr txBox="1"/>
          <p:nvPr>
            <p:ph idx="4" type="body"/>
          </p:nvPr>
        </p:nvSpPr>
        <p:spPr>
          <a:xfrm>
            <a:off x="6298163" y="3150731"/>
            <a:ext cx="1321837" cy="10508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highlight>
                  <a:srgbClr val="C30B55"/>
                </a:highlight>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92"/>
          <p:cNvSpPr txBox="1"/>
          <p:nvPr>
            <p:ph idx="5" type="body"/>
          </p:nvPr>
        </p:nvSpPr>
        <p:spPr>
          <a:xfrm>
            <a:off x="7759814" y="4876800"/>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p92"/>
          <p:cNvSpPr txBox="1"/>
          <p:nvPr>
            <p:ph idx="6" type="body"/>
          </p:nvPr>
        </p:nvSpPr>
        <p:spPr>
          <a:xfrm>
            <a:off x="7759814" y="5540419"/>
            <a:ext cx="3976826" cy="5630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 name="Google Shape;397;p92"/>
          <p:cNvSpPr txBox="1"/>
          <p:nvPr>
            <p:ph idx="7" type="body"/>
          </p:nvPr>
        </p:nvSpPr>
        <p:spPr>
          <a:xfrm>
            <a:off x="6309650" y="4876800"/>
            <a:ext cx="1321837" cy="10508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highlight>
                  <a:srgbClr val="C30B55"/>
                </a:highlight>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92"/>
          <p:cNvSpPr/>
          <p:nvPr>
            <p:ph idx="8" type="pic"/>
          </p:nvPr>
        </p:nvSpPr>
        <p:spPr>
          <a:xfrm>
            <a:off x="1028700" y="0"/>
            <a:ext cx="4762500" cy="6858000"/>
          </a:xfrm>
          <a:prstGeom prst="rect">
            <a:avLst/>
          </a:prstGeom>
          <a:noFill/>
          <a:ln>
            <a:noFill/>
          </a:ln>
        </p:spPr>
      </p:sp>
    </p:spTree>
  </p:cSld>
  <p:clrMapOvr>
    <a:masterClrMapping/>
  </p:clrMapOvr>
  <p:extLst>
    <p:ext uri="{DCECCB84-F9BA-43D5-87BE-67443E8EF086}">
      <p15:sldGuideLst>
        <p15:guide id="1" orient="horz" pos="1776">
          <p15:clr>
            <a:srgbClr val="FBAE40"/>
          </p15:clr>
        </p15:guide>
        <p15:guide id="2" pos="648">
          <p15:clr>
            <a:srgbClr val="FBAE40"/>
          </p15:clr>
        </p15:guide>
        <p15:guide id="3" pos="3648">
          <p15:clr>
            <a:srgbClr val="FBAE40"/>
          </p15:clr>
        </p15:guide>
        <p15:guide id="4" pos="3960">
          <p15:clr>
            <a:srgbClr val="FBAE40"/>
          </p15:clr>
        </p15:guide>
        <p15:guide id="5" orient="horz" pos="984">
          <p15:clr>
            <a:srgbClr val="FBAE40"/>
          </p15:clr>
        </p15:guide>
        <p15:guide id="6" orient="horz" pos="1992">
          <p15:clr>
            <a:srgbClr val="FBAE40"/>
          </p15:clr>
        </p15:guide>
        <p15:guide id="7" orient="horz" pos="2400">
          <p15:clr>
            <a:srgbClr val="FBAE40"/>
          </p15:clr>
        </p15:guide>
        <p15:guide id="8" pos="4878">
          <p15:clr>
            <a:srgbClr val="FBAE40"/>
          </p15:clr>
        </p15:guide>
        <p15:guide id="9" pos="4800">
          <p15:clr>
            <a:srgbClr val="FBAE40"/>
          </p15:clr>
        </p15:guide>
        <p15:guide id="10" orient="horz" pos="30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Open layout 1">
  <p:cSld name="6_Open layout 1">
    <p:spTree>
      <p:nvGrpSpPr>
        <p:cNvPr id="47" name="Shape 47"/>
        <p:cNvGrpSpPr/>
        <p:nvPr/>
      </p:nvGrpSpPr>
      <p:grpSpPr>
        <a:xfrm>
          <a:off x="0" y="0"/>
          <a:ext cx="0" cy="0"/>
          <a:chOff x="0" y="0"/>
          <a:chExt cx="0" cy="0"/>
        </a:xfrm>
      </p:grpSpPr>
      <p:pic>
        <p:nvPicPr>
          <p:cNvPr id="48" name="Google Shape;48;p37"/>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49" name="Google Shape;49;p37"/>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50" name="Google Shape;50;p37"/>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2-charts 4">
  <p:cSld name="text/2-charts 4">
    <p:spTree>
      <p:nvGrpSpPr>
        <p:cNvPr id="51" name="Shape 51"/>
        <p:cNvGrpSpPr/>
        <p:nvPr/>
      </p:nvGrpSpPr>
      <p:grpSpPr>
        <a:xfrm>
          <a:off x="0" y="0"/>
          <a:ext cx="0" cy="0"/>
          <a:chOff x="0" y="0"/>
          <a:chExt cx="0" cy="0"/>
        </a:xfrm>
      </p:grpSpPr>
      <p:pic>
        <p:nvPicPr>
          <p:cNvPr id="52" name="Google Shape;52;p38"/>
          <p:cNvPicPr preferRelativeResize="0"/>
          <p:nvPr/>
        </p:nvPicPr>
        <p:blipFill rotWithShape="1">
          <a:blip r:embed="rId2">
            <a:alphaModFix/>
          </a:blip>
          <a:srcRect b="0" l="0" r="0" t="0"/>
          <a:stretch/>
        </p:blipFill>
        <p:spPr>
          <a:xfrm>
            <a:off x="0" y="0"/>
            <a:ext cx="4207933" cy="6858000"/>
          </a:xfrm>
          <a:prstGeom prst="rect">
            <a:avLst/>
          </a:prstGeom>
          <a:noFill/>
          <a:ln>
            <a:noFill/>
          </a:ln>
        </p:spPr>
      </p:pic>
      <p:sp>
        <p:nvSpPr>
          <p:cNvPr id="53" name="Google Shape;53;p38"/>
          <p:cNvSpPr txBox="1"/>
          <p:nvPr>
            <p:ph idx="1" type="body"/>
          </p:nvPr>
        </p:nvSpPr>
        <p:spPr>
          <a:xfrm>
            <a:off x="511700" y="575012"/>
            <a:ext cx="7683176"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4545"/>
              </a:lnSpc>
              <a:spcBef>
                <a:spcPts val="0"/>
              </a:spcBef>
              <a:spcAft>
                <a:spcPts val="0"/>
              </a:spcAft>
              <a:buClr>
                <a:srgbClr val="273B47"/>
              </a:buClr>
              <a:buSzPts val="3300"/>
              <a:buFont typeface="Arial"/>
              <a:buNone/>
              <a:defRPr b="1" i="0" sz="3300" u="none" cap="none" strike="noStrike">
                <a:solidFill>
                  <a:srgbClr val="273B47"/>
                </a:solidFill>
                <a:latin typeface="Catamaran Thin"/>
                <a:ea typeface="Catamaran Thin"/>
                <a:cs typeface="Catamaran Thin"/>
                <a:sym typeface="Catamaran Th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4" name="Google Shape;54;p38"/>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55" name="Google Shape;55;p38"/>
          <p:cNvSpPr/>
          <p:nvPr>
            <p:ph idx="2" type="chart"/>
          </p:nvPr>
        </p:nvSpPr>
        <p:spPr>
          <a:xfrm>
            <a:off x="4208463" y="1866900"/>
            <a:ext cx="3106737"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8"/>
          <p:cNvSpPr/>
          <p:nvPr>
            <p:ph idx="3" type="chart"/>
          </p:nvPr>
        </p:nvSpPr>
        <p:spPr>
          <a:xfrm>
            <a:off x="7886700" y="1866900"/>
            <a:ext cx="312420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8"/>
          <p:cNvSpPr txBox="1"/>
          <p:nvPr>
            <p:ph idx="4" type="body"/>
          </p:nvPr>
        </p:nvSpPr>
        <p:spPr>
          <a:xfrm>
            <a:off x="42084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8"/>
          <p:cNvSpPr txBox="1"/>
          <p:nvPr>
            <p:ph idx="5" type="body"/>
          </p:nvPr>
        </p:nvSpPr>
        <p:spPr>
          <a:xfrm>
            <a:off x="7904163" y="4914900"/>
            <a:ext cx="3106737" cy="17891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273B47"/>
              </a:buClr>
              <a:buSzPts val="1400"/>
              <a:buFont typeface="Arial"/>
              <a:buNone/>
              <a:defRPr b="0" i="0" sz="14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8"/>
          <p:cNvSpPr txBox="1"/>
          <p:nvPr>
            <p:ph idx="6" type="body"/>
          </p:nvPr>
        </p:nvSpPr>
        <p:spPr>
          <a:xfrm>
            <a:off x="530227" y="1866900"/>
            <a:ext cx="2784474" cy="281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73B47"/>
              </a:buClr>
              <a:buSzPts val="2000"/>
              <a:buFont typeface="Arial"/>
              <a:buNone/>
              <a:defRPr b="0" i="0" sz="2000" u="none" cap="none" strike="noStrike">
                <a:solidFill>
                  <a:srgbClr val="273B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096">
          <p15:clr>
            <a:srgbClr val="FBAE40"/>
          </p15:clr>
        </p15:guide>
        <p15:guide id="2" pos="2640">
          <p15:clr>
            <a:srgbClr val="FBAE40"/>
          </p15:clr>
        </p15:guide>
        <p15:guide id="3" pos="312">
          <p15:clr>
            <a:srgbClr val="FBAE40"/>
          </p15:clr>
        </p15:guide>
        <p15:guide id="4" pos="4608">
          <p15:clr>
            <a:srgbClr val="FBAE40"/>
          </p15:clr>
        </p15:guide>
        <p15:guide id="5" pos="4968">
          <p15:clr>
            <a:srgbClr val="FBAE40"/>
          </p15:clr>
        </p15:guide>
        <p15:guide id="6" pos="6936">
          <p15:clr>
            <a:srgbClr val="FBAE40"/>
          </p15:clr>
        </p15:guide>
        <p15:guide id="7" orient="horz" pos="2952">
          <p15:clr>
            <a:srgbClr val="FBAE40"/>
          </p15:clr>
        </p15:guide>
        <p15:guide id="8" orient="horz" pos="1176">
          <p15:clr>
            <a:srgbClr val="FBAE40"/>
          </p15:clr>
        </p15:guide>
        <p15:guide id="9" pos="2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Open layout 1">
  <p:cSld name="5_Open layout 1">
    <p:spTree>
      <p:nvGrpSpPr>
        <p:cNvPr id="60" name="Shape 60"/>
        <p:cNvGrpSpPr/>
        <p:nvPr/>
      </p:nvGrpSpPr>
      <p:grpSpPr>
        <a:xfrm>
          <a:off x="0" y="0"/>
          <a:ext cx="0" cy="0"/>
          <a:chOff x="0" y="0"/>
          <a:chExt cx="0" cy="0"/>
        </a:xfrm>
      </p:grpSpPr>
      <p:pic>
        <p:nvPicPr>
          <p:cNvPr id="61" name="Google Shape;61;p39"/>
          <p:cNvPicPr preferRelativeResize="0"/>
          <p:nvPr/>
        </p:nvPicPr>
        <p:blipFill rotWithShape="1">
          <a:blip r:embed="rId2">
            <a:alphaModFix/>
          </a:blip>
          <a:srcRect b="0" l="0" r="0" t="0"/>
          <a:stretch/>
        </p:blipFill>
        <p:spPr>
          <a:xfrm>
            <a:off x="0" y="0"/>
            <a:ext cx="5122333" cy="6858000"/>
          </a:xfrm>
          <a:prstGeom prst="rect">
            <a:avLst/>
          </a:prstGeom>
          <a:noFill/>
          <a:ln>
            <a:noFill/>
          </a:ln>
        </p:spPr>
      </p:pic>
      <p:pic>
        <p:nvPicPr>
          <p:cNvPr id="62" name="Google Shape;62;p39"/>
          <p:cNvPicPr preferRelativeResize="0"/>
          <p:nvPr/>
        </p:nvPicPr>
        <p:blipFill rotWithShape="1">
          <a:blip r:embed="rId3">
            <a:alphaModFix/>
          </a:blip>
          <a:srcRect b="0" l="0" r="0" t="0"/>
          <a:stretch/>
        </p:blipFill>
        <p:spPr>
          <a:xfrm>
            <a:off x="9890450" y="6140870"/>
            <a:ext cx="1978090" cy="563024"/>
          </a:xfrm>
          <a:prstGeom prst="rect">
            <a:avLst/>
          </a:prstGeom>
          <a:noFill/>
          <a:ln>
            <a:noFill/>
          </a:ln>
        </p:spPr>
      </p:pic>
      <p:sp>
        <p:nvSpPr>
          <p:cNvPr id="63" name="Google Shape;63;p39"/>
          <p:cNvSpPr txBox="1"/>
          <p:nvPr>
            <p:ph idx="1" type="body"/>
          </p:nvPr>
        </p:nvSpPr>
        <p:spPr>
          <a:xfrm>
            <a:off x="671804" y="806505"/>
            <a:ext cx="10842417" cy="122047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2121"/>
              </a:lnSpc>
              <a:spcBef>
                <a:spcPts val="0"/>
              </a:spcBef>
              <a:spcAft>
                <a:spcPts val="0"/>
              </a:spcAft>
              <a:buClr>
                <a:srgbClr val="273B47"/>
              </a:buClr>
              <a:buSzPts val="3300"/>
              <a:buFont typeface="Arial"/>
              <a:buNone/>
              <a:defRPr b="1" i="0" sz="3300" u="none" cap="none" strike="noStrike">
                <a:solidFill>
                  <a:srgbClr val="273B47"/>
                </a:solidFill>
                <a:latin typeface="Merriweather"/>
                <a:ea typeface="Merriweather"/>
                <a:cs typeface="Merriweather"/>
                <a:sym typeface="Merriweathe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272">
          <p15:clr>
            <a:srgbClr val="FBAE40"/>
          </p15:clr>
        </p15:guide>
        <p15:guide id="2" orient="horz" pos="4152">
          <p15:clr>
            <a:srgbClr val="FBAE40"/>
          </p15:clr>
        </p15:guide>
        <p15:guide id="3" pos="7440">
          <p15:clr>
            <a:srgbClr val="FBAE40"/>
          </p15:clr>
        </p15:guide>
        <p15:guide id="4" pos="264">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8.png"/><Relationship Id="rId4" Type="http://schemas.openxmlformats.org/officeDocument/2006/relationships/hyperlink" Target="https://livelyme.com/whats-eligib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livelyme.com/guided-hsa-contribution-calculator/" TargetMode="External"/><Relationship Id="rId4" Type="http://schemas.openxmlformats.org/officeDocument/2006/relationships/hyperlink" Target="http://livelyme.com/hsa-contribution-gui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49.png"/><Relationship Id="rId5"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45.png"/><Relationship Id="rId5"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
          <p:cNvSpPr txBox="1"/>
          <p:nvPr>
            <p:ph type="title"/>
          </p:nvPr>
        </p:nvSpPr>
        <p:spPr>
          <a:xfrm>
            <a:off x="2992256" y="2827272"/>
            <a:ext cx="6207488" cy="120345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273B47"/>
              </a:buClr>
              <a:buSzPts val="3700"/>
              <a:buFont typeface="Merriweather Black"/>
              <a:buNone/>
            </a:pPr>
            <a:r>
              <a:rPr lang="en-US" sz="4400">
                <a:latin typeface="Calibri"/>
                <a:ea typeface="Calibri"/>
                <a:cs typeface="Calibri"/>
                <a:sym typeface="Calibri"/>
              </a:rPr>
              <a:t>HSAs: Give Yourself Control Over Healthcare Spending</a:t>
            </a:r>
            <a:endParaRPr sz="4400">
              <a:latin typeface="Calibri"/>
              <a:ea typeface="Calibri"/>
              <a:cs typeface="Calibri"/>
              <a:sym typeface="Calibri"/>
            </a:endParaRPr>
          </a:p>
        </p:txBody>
      </p:sp>
      <p:sp>
        <p:nvSpPr>
          <p:cNvPr id="405" name="Google Shape;405;p1"/>
          <p:cNvSpPr txBox="1"/>
          <p:nvPr/>
        </p:nvSpPr>
        <p:spPr>
          <a:xfrm>
            <a:off x="6454989" y="1161203"/>
            <a:ext cx="3180501" cy="646331"/>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Company Logo</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0"/>
          <p:cNvSpPr/>
          <p:nvPr/>
        </p:nvSpPr>
        <p:spPr>
          <a:xfrm>
            <a:off x="5272463" y="2388775"/>
            <a:ext cx="5070300" cy="3211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txBox="1"/>
          <p:nvPr>
            <p:ph idx="1" type="body"/>
          </p:nvPr>
        </p:nvSpPr>
        <p:spPr>
          <a:xfrm>
            <a:off x="512064" y="956000"/>
            <a:ext cx="10403100" cy="1220400"/>
          </a:xfrm>
          <a:prstGeom prst="rect">
            <a:avLst/>
          </a:prstGeom>
          <a:noFill/>
          <a:ln>
            <a:noFill/>
          </a:ln>
        </p:spPr>
        <p:txBody>
          <a:bodyPr anchorCtr="0" anchor="t" bIns="45700" lIns="91425" spcFirstLastPara="1" rIns="91425" wrap="square" tIns="45700">
            <a:noAutofit/>
          </a:bodyPr>
          <a:lstStyle/>
          <a:p>
            <a:pPr indent="0" lvl="0" marL="0" rtl="0" algn="l">
              <a:lnSpc>
                <a:spcPct val="104545"/>
              </a:lnSpc>
              <a:spcBef>
                <a:spcPts val="0"/>
              </a:spcBef>
              <a:spcAft>
                <a:spcPts val="0"/>
              </a:spcAft>
              <a:buSzPts val="3300"/>
              <a:buNone/>
            </a:pPr>
            <a:r>
              <a:rPr lang="en-US" sz="3600">
                <a:solidFill>
                  <a:srgbClr val="273B47"/>
                </a:solidFill>
                <a:latin typeface="Calibri"/>
                <a:ea typeface="Calibri"/>
                <a:cs typeface="Calibri"/>
                <a:sym typeface="Calibri"/>
              </a:rPr>
              <a:t>Pay up to 35% less for today’s expenses</a:t>
            </a:r>
            <a:endParaRPr sz="3200">
              <a:solidFill>
                <a:srgbClr val="273B47"/>
              </a:solidFill>
              <a:latin typeface="Calibri"/>
              <a:ea typeface="Calibri"/>
              <a:cs typeface="Calibri"/>
              <a:sym typeface="Calibri"/>
            </a:endParaRPr>
          </a:p>
        </p:txBody>
      </p:sp>
      <p:graphicFrame>
        <p:nvGraphicFramePr>
          <p:cNvPr id="497" name="Google Shape;497;p10"/>
          <p:cNvGraphicFramePr/>
          <p:nvPr/>
        </p:nvGraphicFramePr>
        <p:xfrm>
          <a:off x="5729738" y="2446563"/>
          <a:ext cx="3000000" cy="3000000"/>
        </p:xfrm>
        <a:graphic>
          <a:graphicData uri="http://schemas.openxmlformats.org/drawingml/2006/table">
            <a:tbl>
              <a:tblPr>
                <a:noFill/>
                <a:tableStyleId>{A15E4C9E-9A8D-4B73-A146-A58CFE607519}</a:tableStyleId>
              </a:tblPr>
              <a:tblGrid>
                <a:gridCol w="2612050"/>
                <a:gridCol w="2220550"/>
              </a:tblGrid>
              <a:tr h="512850">
                <a:tc>
                  <a:txBody>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Doctors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Dentist</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28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Specialists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Chiropractor</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28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Prescriptions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Acupuncture</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28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Hospitalizations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Therapist</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28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Lab Work</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OTC Medications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28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Eye Doctor</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Medical Supplies</a:t>
                      </a:r>
                      <a:endParaRPr b="0" i="0" sz="20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498" name="Google Shape;498;p10"/>
          <p:cNvSpPr txBox="1"/>
          <p:nvPr/>
        </p:nvSpPr>
        <p:spPr>
          <a:xfrm>
            <a:off x="5360763" y="2357002"/>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C30B55"/>
                </a:solidFill>
                <a:latin typeface="Calibri"/>
                <a:ea typeface="Calibri"/>
                <a:cs typeface="Calibri"/>
                <a:sym typeface="Calibri"/>
              </a:rPr>
              <a:t>✓</a:t>
            </a:r>
            <a:endParaRPr b="0" i="0" sz="3600" u="none" cap="none" strike="noStrike">
              <a:solidFill>
                <a:srgbClr val="C30B55"/>
              </a:solidFill>
              <a:latin typeface="Calibri"/>
              <a:ea typeface="Calibri"/>
              <a:cs typeface="Calibri"/>
              <a:sym typeface="Calibri"/>
            </a:endParaRPr>
          </a:p>
        </p:txBody>
      </p:sp>
      <p:sp>
        <p:nvSpPr>
          <p:cNvPr id="499" name="Google Shape;499;p10"/>
          <p:cNvSpPr txBox="1"/>
          <p:nvPr/>
        </p:nvSpPr>
        <p:spPr>
          <a:xfrm>
            <a:off x="5272363" y="1992775"/>
            <a:ext cx="5070300" cy="396000"/>
          </a:xfrm>
          <a:prstGeom prst="rect">
            <a:avLst/>
          </a:prstGeom>
          <a:solidFill>
            <a:srgbClr val="F3CC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273B47"/>
                </a:solidFill>
                <a:latin typeface="Calibri"/>
                <a:ea typeface="Calibri"/>
                <a:cs typeface="Calibri"/>
                <a:sym typeface="Calibri"/>
              </a:rPr>
              <a:t>What Qualifies?</a:t>
            </a:r>
            <a:endParaRPr b="1" i="0" sz="2200" u="none" cap="none" strike="noStrike">
              <a:solidFill>
                <a:srgbClr val="273B47"/>
              </a:solidFill>
              <a:latin typeface="Calibri"/>
              <a:ea typeface="Calibri"/>
              <a:cs typeface="Calibri"/>
              <a:sym typeface="Calibri"/>
            </a:endParaRPr>
          </a:p>
        </p:txBody>
      </p:sp>
      <p:pic>
        <p:nvPicPr>
          <p:cNvPr id="500" name="Google Shape;500;p10"/>
          <p:cNvPicPr preferRelativeResize="0"/>
          <p:nvPr/>
        </p:nvPicPr>
        <p:blipFill rotWithShape="1">
          <a:blip r:embed="rId3">
            <a:alphaModFix/>
          </a:blip>
          <a:srcRect b="0" l="0" r="0" t="0"/>
          <a:stretch/>
        </p:blipFill>
        <p:spPr>
          <a:xfrm>
            <a:off x="2185340" y="3015375"/>
            <a:ext cx="1258350" cy="786461"/>
          </a:xfrm>
          <a:prstGeom prst="rect">
            <a:avLst/>
          </a:prstGeom>
          <a:noFill/>
          <a:ln>
            <a:noFill/>
          </a:ln>
        </p:spPr>
      </p:pic>
      <p:sp>
        <p:nvSpPr>
          <p:cNvPr id="501" name="Google Shape;501;p10"/>
          <p:cNvSpPr txBox="1"/>
          <p:nvPr>
            <p:ph idx="1" type="body"/>
          </p:nvPr>
        </p:nvSpPr>
        <p:spPr>
          <a:xfrm>
            <a:off x="1629660" y="1681875"/>
            <a:ext cx="2369700" cy="1736700"/>
          </a:xfrm>
          <a:prstGeom prst="rect">
            <a:avLst/>
          </a:prstGeom>
          <a:noFill/>
          <a:ln>
            <a:noFill/>
          </a:ln>
        </p:spPr>
        <p:txBody>
          <a:bodyPr anchorCtr="0" anchor="ctr" bIns="45700" lIns="91425" spcFirstLastPara="1" rIns="91425" wrap="square" tIns="45700">
            <a:noAutofit/>
          </a:bodyPr>
          <a:lstStyle/>
          <a:p>
            <a:pPr indent="0" lvl="0" marL="0" rtl="0" algn="ctr">
              <a:lnSpc>
                <a:spcPct val="110000"/>
              </a:lnSpc>
              <a:spcBef>
                <a:spcPts val="0"/>
              </a:spcBef>
              <a:spcAft>
                <a:spcPts val="0"/>
              </a:spcAft>
              <a:buSzPts val="3300"/>
              <a:buNone/>
            </a:pPr>
            <a:r>
              <a:rPr lang="en-US" sz="1900">
                <a:solidFill>
                  <a:srgbClr val="C30B55"/>
                </a:solidFill>
                <a:latin typeface="Calibri"/>
                <a:ea typeface="Calibri"/>
                <a:cs typeface="Calibri"/>
                <a:sym typeface="Calibri"/>
              </a:rPr>
              <a:t>WITH YOUR HSA</a:t>
            </a:r>
            <a:endParaRPr sz="1900">
              <a:solidFill>
                <a:srgbClr val="C30B55"/>
              </a:solidFill>
              <a:latin typeface="Calibri"/>
              <a:ea typeface="Calibri"/>
              <a:cs typeface="Calibri"/>
              <a:sym typeface="Calibri"/>
            </a:endParaRPr>
          </a:p>
          <a:p>
            <a:pPr indent="0" lvl="0" marL="0" rtl="0" algn="ctr">
              <a:lnSpc>
                <a:spcPct val="110000"/>
              </a:lnSpc>
              <a:spcBef>
                <a:spcPts val="0"/>
              </a:spcBef>
              <a:spcAft>
                <a:spcPts val="0"/>
              </a:spcAft>
              <a:buSzPts val="3300"/>
              <a:buNone/>
            </a:pPr>
            <a:r>
              <a:rPr b="0" lang="en-US" sz="2000">
                <a:solidFill>
                  <a:srgbClr val="273B47"/>
                </a:solidFill>
                <a:latin typeface="Calibri"/>
                <a:ea typeface="Calibri"/>
                <a:cs typeface="Calibri"/>
                <a:sym typeface="Calibri"/>
              </a:rPr>
              <a:t>$100 to spend</a:t>
            </a:r>
            <a:endParaRPr b="0" sz="2000">
              <a:solidFill>
                <a:srgbClr val="273B47"/>
              </a:solidFill>
              <a:latin typeface="Calibri"/>
              <a:ea typeface="Calibri"/>
              <a:cs typeface="Calibri"/>
              <a:sym typeface="Calibri"/>
            </a:endParaRPr>
          </a:p>
        </p:txBody>
      </p:sp>
      <p:sp>
        <p:nvSpPr>
          <p:cNvPr id="502" name="Google Shape;502;p10"/>
          <p:cNvSpPr txBox="1"/>
          <p:nvPr>
            <p:ph idx="1" type="body"/>
          </p:nvPr>
        </p:nvSpPr>
        <p:spPr>
          <a:xfrm>
            <a:off x="1629676" y="3701175"/>
            <a:ext cx="2582100" cy="1736700"/>
          </a:xfrm>
          <a:prstGeom prst="rect">
            <a:avLst/>
          </a:prstGeom>
          <a:no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chemeClr val="dk1"/>
              </a:buClr>
              <a:buSzPts val="2800"/>
              <a:buFont typeface="Arial"/>
              <a:buNone/>
            </a:pPr>
            <a:r>
              <a:rPr b="1" i="0" lang="en-US" sz="2000" u="none" cap="none" strike="noStrike">
                <a:solidFill>
                  <a:srgbClr val="C30B55"/>
                </a:solidFill>
                <a:latin typeface="Calibri"/>
                <a:ea typeface="Calibri"/>
                <a:cs typeface="Calibri"/>
                <a:sym typeface="Calibri"/>
              </a:rPr>
              <a:t>WITHOUT AN HSA</a:t>
            </a:r>
            <a:endParaRPr b="1" i="0" sz="2000" u="none" cap="none" strike="noStrike">
              <a:solidFill>
                <a:srgbClr val="C30B55"/>
              </a:solidFill>
              <a:latin typeface="Calibri"/>
              <a:ea typeface="Calibri"/>
              <a:cs typeface="Calibri"/>
              <a:sym typeface="Calibri"/>
            </a:endParaRPr>
          </a:p>
          <a:p>
            <a:pPr indent="0" lvl="0" marL="0" marR="0" rtl="0" algn="ctr">
              <a:lnSpc>
                <a:spcPct val="110000"/>
              </a:lnSpc>
              <a:spcBef>
                <a:spcPts val="0"/>
              </a:spcBef>
              <a:spcAft>
                <a:spcPts val="0"/>
              </a:spcAft>
              <a:buClr>
                <a:schemeClr val="dk1"/>
              </a:buClr>
              <a:buSzPts val="2800"/>
              <a:buFont typeface="Arial"/>
              <a:buNone/>
            </a:pPr>
            <a:r>
              <a:rPr b="0" i="0" lang="en-US" sz="2000" u="none" cap="none" strike="noStrike">
                <a:solidFill>
                  <a:srgbClr val="273B47"/>
                </a:solidFill>
                <a:latin typeface="Calibri"/>
                <a:ea typeface="Calibri"/>
                <a:cs typeface="Calibri"/>
                <a:sym typeface="Calibri"/>
              </a:rPr>
              <a:t>$65 to spend</a:t>
            </a:r>
            <a:endParaRPr b="0" i="0" sz="2000" u="none" cap="none" strike="noStrike">
              <a:solidFill>
                <a:srgbClr val="273B47"/>
              </a:solidFill>
              <a:latin typeface="Calibri"/>
              <a:ea typeface="Calibri"/>
              <a:cs typeface="Calibri"/>
              <a:sym typeface="Calibri"/>
            </a:endParaRPr>
          </a:p>
        </p:txBody>
      </p:sp>
      <p:pic>
        <p:nvPicPr>
          <p:cNvPr id="503" name="Google Shape;503;p10"/>
          <p:cNvPicPr preferRelativeResize="0"/>
          <p:nvPr/>
        </p:nvPicPr>
        <p:blipFill rotWithShape="1">
          <a:blip r:embed="rId3">
            <a:alphaModFix/>
          </a:blip>
          <a:srcRect b="0" l="0" r="0" t="0"/>
          <a:stretch/>
        </p:blipFill>
        <p:spPr>
          <a:xfrm>
            <a:off x="2385636" y="5005300"/>
            <a:ext cx="857775" cy="536100"/>
          </a:xfrm>
          <a:prstGeom prst="rect">
            <a:avLst/>
          </a:prstGeom>
          <a:noFill/>
          <a:ln>
            <a:noFill/>
          </a:ln>
        </p:spPr>
      </p:pic>
      <p:sp>
        <p:nvSpPr>
          <p:cNvPr id="504" name="Google Shape;504;p10"/>
          <p:cNvSpPr txBox="1"/>
          <p:nvPr/>
        </p:nvSpPr>
        <p:spPr>
          <a:xfrm>
            <a:off x="5360763" y="2911952"/>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b="0" i="0" sz="3600" u="none" cap="none" strike="noStrike">
              <a:solidFill>
                <a:srgbClr val="C30B55"/>
              </a:solidFill>
              <a:latin typeface="Calibri"/>
              <a:ea typeface="Calibri"/>
              <a:cs typeface="Calibri"/>
              <a:sym typeface="Calibri"/>
            </a:endParaRPr>
          </a:p>
        </p:txBody>
      </p:sp>
      <p:sp>
        <p:nvSpPr>
          <p:cNvPr id="505" name="Google Shape;505;p10"/>
          <p:cNvSpPr txBox="1"/>
          <p:nvPr/>
        </p:nvSpPr>
        <p:spPr>
          <a:xfrm>
            <a:off x="5360763" y="3384252"/>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b="0" i="0" sz="3600" u="none" cap="none" strike="noStrike">
              <a:solidFill>
                <a:srgbClr val="C30B55"/>
              </a:solidFill>
              <a:latin typeface="Calibri"/>
              <a:ea typeface="Calibri"/>
              <a:cs typeface="Calibri"/>
              <a:sym typeface="Calibri"/>
            </a:endParaRPr>
          </a:p>
        </p:txBody>
      </p:sp>
      <p:sp>
        <p:nvSpPr>
          <p:cNvPr id="506" name="Google Shape;506;p10"/>
          <p:cNvSpPr txBox="1"/>
          <p:nvPr/>
        </p:nvSpPr>
        <p:spPr>
          <a:xfrm>
            <a:off x="5360763" y="3939202"/>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b="0" i="0" sz="3600" u="none" cap="none" strike="noStrike">
              <a:solidFill>
                <a:srgbClr val="C30B55"/>
              </a:solidFill>
              <a:latin typeface="Calibri"/>
              <a:ea typeface="Calibri"/>
              <a:cs typeface="Calibri"/>
              <a:sym typeface="Calibri"/>
            </a:endParaRPr>
          </a:p>
        </p:txBody>
      </p:sp>
      <p:sp>
        <p:nvSpPr>
          <p:cNvPr id="507" name="Google Shape;507;p10"/>
          <p:cNvSpPr txBox="1"/>
          <p:nvPr/>
        </p:nvSpPr>
        <p:spPr>
          <a:xfrm>
            <a:off x="5360763" y="4443127"/>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b="0" i="0" sz="3600" u="none" cap="none" strike="noStrike">
              <a:solidFill>
                <a:srgbClr val="C30B55"/>
              </a:solidFill>
              <a:latin typeface="Calibri"/>
              <a:ea typeface="Calibri"/>
              <a:cs typeface="Calibri"/>
              <a:sym typeface="Calibri"/>
            </a:endParaRPr>
          </a:p>
        </p:txBody>
      </p:sp>
      <p:sp>
        <p:nvSpPr>
          <p:cNvPr id="508" name="Google Shape;508;p10"/>
          <p:cNvSpPr txBox="1"/>
          <p:nvPr/>
        </p:nvSpPr>
        <p:spPr>
          <a:xfrm>
            <a:off x="5360763" y="4921877"/>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b="0" i="0" sz="4000" u="none" cap="none" strike="noStrike">
              <a:solidFill>
                <a:srgbClr val="C30B55"/>
              </a:solidFill>
              <a:latin typeface="Calibri"/>
              <a:ea typeface="Calibri"/>
              <a:cs typeface="Calibri"/>
              <a:sym typeface="Calibri"/>
            </a:endParaRPr>
          </a:p>
        </p:txBody>
      </p:sp>
      <p:sp>
        <p:nvSpPr>
          <p:cNvPr id="509" name="Google Shape;509;p10"/>
          <p:cNvSpPr txBox="1"/>
          <p:nvPr/>
        </p:nvSpPr>
        <p:spPr>
          <a:xfrm>
            <a:off x="7891938" y="2356990"/>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a:p>
        </p:txBody>
      </p:sp>
      <p:sp>
        <p:nvSpPr>
          <p:cNvPr id="510" name="Google Shape;510;p10"/>
          <p:cNvSpPr txBox="1"/>
          <p:nvPr/>
        </p:nvSpPr>
        <p:spPr>
          <a:xfrm>
            <a:off x="7891938" y="2911940"/>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2400" u="none" cap="none" strike="noStrike">
                <a:solidFill>
                  <a:srgbClr val="C30B55"/>
                </a:solidFill>
                <a:latin typeface="Calibri"/>
                <a:ea typeface="Calibri"/>
                <a:cs typeface="Calibri"/>
                <a:sym typeface="Calibri"/>
              </a:rPr>
              <a:t>✓</a:t>
            </a:r>
            <a:endParaRPr/>
          </a:p>
        </p:txBody>
      </p:sp>
      <p:sp>
        <p:nvSpPr>
          <p:cNvPr id="511" name="Google Shape;511;p10"/>
          <p:cNvSpPr txBox="1"/>
          <p:nvPr/>
        </p:nvSpPr>
        <p:spPr>
          <a:xfrm>
            <a:off x="7891938" y="3384240"/>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C30B55"/>
                </a:solidFill>
                <a:latin typeface="Calibri"/>
                <a:ea typeface="Calibri"/>
                <a:cs typeface="Calibri"/>
                <a:sym typeface="Calibri"/>
              </a:rPr>
              <a:t>✓</a:t>
            </a:r>
            <a:endParaRPr b="0" i="0" sz="2400" u="none" cap="none" strike="noStrike">
              <a:solidFill>
                <a:srgbClr val="C30B55"/>
              </a:solidFill>
              <a:latin typeface="Calibri"/>
              <a:ea typeface="Calibri"/>
              <a:cs typeface="Calibri"/>
              <a:sym typeface="Calibri"/>
            </a:endParaRPr>
          </a:p>
        </p:txBody>
      </p:sp>
      <p:sp>
        <p:nvSpPr>
          <p:cNvPr id="512" name="Google Shape;512;p10"/>
          <p:cNvSpPr txBox="1"/>
          <p:nvPr/>
        </p:nvSpPr>
        <p:spPr>
          <a:xfrm>
            <a:off x="7891938" y="3939190"/>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C30B55"/>
                </a:solidFill>
                <a:latin typeface="Calibri"/>
                <a:ea typeface="Calibri"/>
                <a:cs typeface="Calibri"/>
                <a:sym typeface="Calibri"/>
              </a:rPr>
              <a:t>✓</a:t>
            </a:r>
            <a:endParaRPr b="0" i="0" sz="2400" u="none" cap="none" strike="noStrike">
              <a:solidFill>
                <a:srgbClr val="C30B55"/>
              </a:solidFill>
              <a:latin typeface="Calibri"/>
              <a:ea typeface="Calibri"/>
              <a:cs typeface="Calibri"/>
              <a:sym typeface="Calibri"/>
            </a:endParaRPr>
          </a:p>
        </p:txBody>
      </p:sp>
      <p:sp>
        <p:nvSpPr>
          <p:cNvPr id="513" name="Google Shape;513;p10"/>
          <p:cNvSpPr txBox="1"/>
          <p:nvPr/>
        </p:nvSpPr>
        <p:spPr>
          <a:xfrm>
            <a:off x="7891938" y="4443115"/>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C30B55"/>
                </a:solidFill>
                <a:latin typeface="Calibri"/>
                <a:ea typeface="Calibri"/>
                <a:cs typeface="Calibri"/>
                <a:sym typeface="Calibri"/>
              </a:rPr>
              <a:t>✓</a:t>
            </a:r>
            <a:endParaRPr b="0" i="0" sz="2400" u="none" cap="none" strike="noStrike">
              <a:solidFill>
                <a:srgbClr val="C30B55"/>
              </a:solidFill>
              <a:latin typeface="Calibri"/>
              <a:ea typeface="Calibri"/>
              <a:cs typeface="Calibri"/>
              <a:sym typeface="Calibri"/>
            </a:endParaRPr>
          </a:p>
        </p:txBody>
      </p:sp>
      <p:sp>
        <p:nvSpPr>
          <p:cNvPr id="514" name="Google Shape;514;p10"/>
          <p:cNvSpPr txBox="1"/>
          <p:nvPr/>
        </p:nvSpPr>
        <p:spPr>
          <a:xfrm>
            <a:off x="7891938" y="4921865"/>
            <a:ext cx="508200" cy="53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C30B55"/>
                </a:solidFill>
                <a:latin typeface="Calibri"/>
                <a:ea typeface="Calibri"/>
                <a:cs typeface="Calibri"/>
                <a:sym typeface="Calibri"/>
              </a:rPr>
              <a:t>✓</a:t>
            </a:r>
            <a:endParaRPr b="0" i="0" sz="2000" u="none" cap="none" strike="noStrike">
              <a:solidFill>
                <a:srgbClr val="C30B55"/>
              </a:solidFill>
              <a:latin typeface="Calibri"/>
              <a:ea typeface="Calibri"/>
              <a:cs typeface="Calibri"/>
              <a:sym typeface="Calibri"/>
            </a:endParaRPr>
          </a:p>
        </p:txBody>
      </p:sp>
      <p:sp>
        <p:nvSpPr>
          <p:cNvPr id="515" name="Google Shape;515;p10"/>
          <p:cNvSpPr/>
          <p:nvPr/>
        </p:nvSpPr>
        <p:spPr>
          <a:xfrm>
            <a:off x="5299521" y="5657674"/>
            <a:ext cx="50160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Not sure something qualifies? Find out what’s eligible at </a:t>
            </a:r>
            <a:r>
              <a:rPr b="0" i="0" lang="en-US" sz="1800" u="sng" cap="none" strike="noStrike">
                <a:solidFill>
                  <a:srgbClr val="489A93"/>
                </a:solidFill>
                <a:latin typeface="Calibri"/>
                <a:ea typeface="Calibri"/>
                <a:cs typeface="Calibri"/>
                <a:sym typeface="Calibri"/>
                <a:hlinkClick r:id="rId4">
                  <a:extLst>
                    <a:ext uri="{A12FA001-AC4F-418D-AE19-62706E023703}">
                      <ahyp:hlinkClr val="tx"/>
                    </a:ext>
                  </a:extLst>
                </a:hlinkClick>
              </a:rPr>
              <a:t>livelyme.com/whats-eligible</a:t>
            </a:r>
            <a:r>
              <a:rPr b="0" i="0" lang="en-US" sz="1800" u="none" cap="none" strike="noStrike">
                <a:solidFill>
                  <a:srgbClr val="0563C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516" name="Google Shape;516;p10"/>
          <p:cNvSpPr txBox="1"/>
          <p:nvPr/>
        </p:nvSpPr>
        <p:spPr>
          <a:xfrm>
            <a:off x="493275" y="5828475"/>
            <a:ext cx="5375688" cy="976800"/>
          </a:xfrm>
          <a:prstGeom prst="rect">
            <a:avLst/>
          </a:prstGeom>
          <a:noFill/>
          <a:ln>
            <a:noFill/>
          </a:ln>
        </p:spPr>
        <p:txBody>
          <a:bodyPr anchorCtr="0" anchor="t" bIns="91425" lIns="91425" spcFirstLastPara="1" rIns="91425" wrap="square" tIns="91425">
            <a:noAutofit/>
          </a:bodyPr>
          <a:lstStyle/>
          <a:p>
            <a:pPr indent="0" lvl="0" marL="0" marR="914400" rtl="0" algn="l">
              <a:lnSpc>
                <a:spcPct val="115000"/>
              </a:lnSpc>
              <a:spcBef>
                <a:spcPts val="0"/>
              </a:spcBef>
              <a:spcAft>
                <a:spcPts val="0"/>
              </a:spcAft>
              <a:buClr>
                <a:srgbClr val="000000"/>
              </a:buClr>
              <a:buSzPts val="1100"/>
              <a:buFont typeface="Arial"/>
              <a:buNone/>
            </a:pPr>
            <a:r>
              <a:rPr b="0" i="1" lang="en-US" sz="1100" u="none" cap="none" strike="noStrike">
                <a:solidFill>
                  <a:srgbClr val="888888"/>
                </a:solidFill>
                <a:latin typeface="Calibri"/>
                <a:ea typeface="Calibri"/>
                <a:cs typeface="Calibri"/>
                <a:sym typeface="Calibri"/>
              </a:rPr>
              <a:t>*Your savings may vary. 35% example includes 24% federal tax savings, 7.65% payroll tax savings, and 3.35% state tax savings. Payroll tax savings are only available on deposits made through payroll. State tax savings are not available in states without income taxes or in California or New Jersey</a:t>
            </a:r>
            <a:r>
              <a:rPr b="0" i="1" lang="en-US" sz="700" u="none" cap="none" strike="noStrike">
                <a:solidFill>
                  <a:schemeClr val="dk1"/>
                </a:solidFill>
                <a:latin typeface="Arial"/>
                <a:ea typeface="Arial"/>
                <a:cs typeface="Arial"/>
                <a:sym typeface="Arial"/>
              </a:rPr>
              <a:t>.</a:t>
            </a:r>
            <a:endParaRPr b="0" i="1"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1"/>
          <p:cNvSpPr txBox="1"/>
          <p:nvPr>
            <p:ph idx="1" type="body"/>
          </p:nvPr>
        </p:nvSpPr>
        <p:spPr>
          <a:xfrm>
            <a:off x="512071" y="956000"/>
            <a:ext cx="6609000" cy="1220400"/>
          </a:xfrm>
          <a:prstGeom prst="rect">
            <a:avLst/>
          </a:prstGeom>
          <a:noFill/>
          <a:ln>
            <a:noFill/>
          </a:ln>
        </p:spPr>
        <p:txBody>
          <a:bodyPr anchorCtr="0" anchor="t" bIns="45700" lIns="91425" spcFirstLastPara="1" rIns="91425" wrap="square" tIns="45700">
            <a:noAutofit/>
          </a:bodyPr>
          <a:lstStyle/>
          <a:p>
            <a:pPr indent="0" lvl="0" marL="0" rtl="0" algn="l">
              <a:lnSpc>
                <a:spcPct val="104545"/>
              </a:lnSpc>
              <a:spcBef>
                <a:spcPts val="0"/>
              </a:spcBef>
              <a:spcAft>
                <a:spcPts val="0"/>
              </a:spcAft>
              <a:buSzPts val="3300"/>
              <a:buNone/>
            </a:pPr>
            <a:r>
              <a:rPr lang="en-US">
                <a:solidFill>
                  <a:srgbClr val="273B47"/>
                </a:solidFill>
                <a:latin typeface="Calibri"/>
                <a:ea typeface="Calibri"/>
                <a:cs typeface="Calibri"/>
                <a:sym typeface="Calibri"/>
              </a:rPr>
              <a:t>How do the tax savings work?</a:t>
            </a:r>
            <a:endParaRPr sz="2800">
              <a:solidFill>
                <a:srgbClr val="273B47"/>
              </a:solidFill>
              <a:latin typeface="Calibri"/>
              <a:ea typeface="Calibri"/>
              <a:cs typeface="Calibri"/>
              <a:sym typeface="Calibri"/>
            </a:endParaRPr>
          </a:p>
        </p:txBody>
      </p:sp>
      <p:pic>
        <p:nvPicPr>
          <p:cNvPr id="523" name="Google Shape;523;p11"/>
          <p:cNvPicPr preferRelativeResize="0"/>
          <p:nvPr/>
        </p:nvPicPr>
        <p:blipFill rotWithShape="1">
          <a:blip r:embed="rId3">
            <a:alphaModFix/>
          </a:blip>
          <a:srcRect b="0" l="0" r="0" t="0"/>
          <a:stretch/>
        </p:blipFill>
        <p:spPr>
          <a:xfrm>
            <a:off x="2240740" y="3076825"/>
            <a:ext cx="1258350" cy="786461"/>
          </a:xfrm>
          <a:prstGeom prst="rect">
            <a:avLst/>
          </a:prstGeom>
          <a:noFill/>
          <a:ln>
            <a:noFill/>
          </a:ln>
        </p:spPr>
      </p:pic>
      <p:sp>
        <p:nvSpPr>
          <p:cNvPr id="524" name="Google Shape;524;p11"/>
          <p:cNvSpPr txBox="1"/>
          <p:nvPr/>
        </p:nvSpPr>
        <p:spPr>
          <a:xfrm>
            <a:off x="664100" y="5892275"/>
            <a:ext cx="8685600" cy="12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888888"/>
                </a:solidFill>
                <a:latin typeface="Calibri"/>
                <a:ea typeface="Calibri"/>
                <a:cs typeface="Calibri"/>
                <a:sym typeface="Calibri"/>
              </a:rPr>
              <a:t>*Your tax savings may vary. 35% tax savings assumes 24% federal, 7.65% payroll, and 3.35% state tax. State tax savings are not available in CA or NJ or states without an income tax. Talk to your tax advisor for insight on your savings potential.</a:t>
            </a:r>
            <a:endParaRPr b="0" i="0" sz="1400" u="none" cap="none" strike="noStrike">
              <a:solidFill>
                <a:srgbClr val="88888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8888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88888"/>
              </a:solidFill>
              <a:latin typeface="Calibri"/>
              <a:ea typeface="Calibri"/>
              <a:cs typeface="Calibri"/>
              <a:sym typeface="Calibri"/>
            </a:endParaRPr>
          </a:p>
        </p:txBody>
      </p:sp>
      <p:sp>
        <p:nvSpPr>
          <p:cNvPr id="525" name="Google Shape;525;p11"/>
          <p:cNvSpPr txBox="1"/>
          <p:nvPr/>
        </p:nvSpPr>
        <p:spPr>
          <a:xfrm>
            <a:off x="7692129" y="2729595"/>
            <a:ext cx="929400" cy="77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Arial"/>
              <a:buNone/>
            </a:pPr>
            <a:r>
              <a:rPr b="0" i="0" lang="en-US" sz="5500" u="none" cap="none" strike="noStrike">
                <a:solidFill>
                  <a:schemeClr val="dk1"/>
                </a:solidFill>
                <a:latin typeface="Calibri"/>
                <a:ea typeface="Calibri"/>
                <a:cs typeface="Calibri"/>
                <a:sym typeface="Calibri"/>
              </a:rPr>
              <a:t>=</a:t>
            </a:r>
            <a:endParaRPr b="0" i="0" sz="5500" u="none" cap="none" strike="noStrike">
              <a:solidFill>
                <a:srgbClr val="000000"/>
              </a:solidFill>
              <a:latin typeface="Calibri"/>
              <a:ea typeface="Calibri"/>
              <a:cs typeface="Calibri"/>
              <a:sym typeface="Calibri"/>
            </a:endParaRPr>
          </a:p>
        </p:txBody>
      </p:sp>
      <p:sp>
        <p:nvSpPr>
          <p:cNvPr id="526" name="Google Shape;526;p11"/>
          <p:cNvSpPr txBox="1"/>
          <p:nvPr/>
        </p:nvSpPr>
        <p:spPr>
          <a:xfrm>
            <a:off x="3864986" y="2729595"/>
            <a:ext cx="929400" cy="77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Arial"/>
              <a:buNone/>
            </a:pPr>
            <a:r>
              <a:rPr b="0" i="0" lang="en-US" sz="4800" u="none" cap="none" strike="noStrike">
                <a:solidFill>
                  <a:schemeClr val="dk1"/>
                </a:solidFill>
                <a:latin typeface="Calibri"/>
                <a:ea typeface="Calibri"/>
                <a:cs typeface="Calibri"/>
                <a:sym typeface="Calibri"/>
              </a:rPr>
              <a:t>+</a:t>
            </a:r>
            <a:endParaRPr b="0" i="0" sz="100" u="none" cap="none" strike="noStrike">
              <a:solidFill>
                <a:srgbClr val="000000"/>
              </a:solidFill>
              <a:latin typeface="Calibri"/>
              <a:ea typeface="Calibri"/>
              <a:cs typeface="Calibri"/>
              <a:sym typeface="Calibri"/>
            </a:endParaRPr>
          </a:p>
        </p:txBody>
      </p:sp>
      <p:sp>
        <p:nvSpPr>
          <p:cNvPr id="527" name="Google Shape;527;p11"/>
          <p:cNvSpPr txBox="1"/>
          <p:nvPr>
            <p:ph idx="1" type="body"/>
          </p:nvPr>
        </p:nvSpPr>
        <p:spPr>
          <a:xfrm>
            <a:off x="664100" y="4536575"/>
            <a:ext cx="2970000" cy="1202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300"/>
              <a:buNone/>
            </a:pPr>
            <a:r>
              <a:rPr b="0" lang="en-US" sz="2200">
                <a:solidFill>
                  <a:srgbClr val="273B47"/>
                </a:solidFill>
                <a:latin typeface="Calibri"/>
                <a:ea typeface="Calibri"/>
                <a:cs typeface="Calibri"/>
                <a:sym typeface="Calibri"/>
              </a:rPr>
              <a:t>With your HSA </a:t>
            </a:r>
            <a:r>
              <a:rPr lang="en-US" sz="2200">
                <a:solidFill>
                  <a:srgbClr val="273B47"/>
                </a:solidFill>
                <a:latin typeface="Calibri"/>
                <a:ea typeface="Calibri"/>
                <a:cs typeface="Calibri"/>
                <a:sym typeface="Calibri"/>
              </a:rPr>
              <a:t>$3,000 </a:t>
            </a:r>
            <a:r>
              <a:rPr b="0" lang="en-US" sz="2200">
                <a:solidFill>
                  <a:srgbClr val="273B47"/>
                </a:solidFill>
                <a:latin typeface="Calibri"/>
                <a:ea typeface="Calibri"/>
                <a:cs typeface="Calibri"/>
                <a:sym typeface="Calibri"/>
              </a:rPr>
              <a:t>in out-of-pocket expenses costs you</a:t>
            </a:r>
            <a:r>
              <a:rPr lang="en-US" sz="2200">
                <a:solidFill>
                  <a:srgbClr val="273B47"/>
                </a:solidFill>
                <a:latin typeface="Calibri"/>
                <a:ea typeface="Calibri"/>
                <a:cs typeface="Calibri"/>
                <a:sym typeface="Calibri"/>
              </a:rPr>
              <a:t> $3,000</a:t>
            </a:r>
            <a:r>
              <a:rPr b="0" lang="en-US" sz="2200">
                <a:solidFill>
                  <a:srgbClr val="273B47"/>
                </a:solidFill>
                <a:latin typeface="Calibri"/>
                <a:ea typeface="Calibri"/>
                <a:cs typeface="Calibri"/>
                <a:sym typeface="Calibri"/>
              </a:rPr>
              <a:t>.</a:t>
            </a:r>
            <a:endParaRPr b="0" sz="2200">
              <a:solidFill>
                <a:srgbClr val="273B47"/>
              </a:solidFill>
              <a:latin typeface="Calibri"/>
              <a:ea typeface="Calibri"/>
              <a:cs typeface="Calibri"/>
              <a:sym typeface="Calibri"/>
            </a:endParaRPr>
          </a:p>
        </p:txBody>
      </p:sp>
      <p:pic>
        <p:nvPicPr>
          <p:cNvPr id="528" name="Google Shape;528;p11"/>
          <p:cNvPicPr preferRelativeResize="0"/>
          <p:nvPr/>
        </p:nvPicPr>
        <p:blipFill rotWithShape="1">
          <a:blip r:embed="rId3">
            <a:alphaModFix/>
          </a:blip>
          <a:srcRect b="0" l="0" r="0" t="0"/>
          <a:stretch/>
        </p:blipFill>
        <p:spPr>
          <a:xfrm>
            <a:off x="1530340" y="2197575"/>
            <a:ext cx="1258350" cy="786461"/>
          </a:xfrm>
          <a:prstGeom prst="rect">
            <a:avLst/>
          </a:prstGeom>
          <a:noFill/>
          <a:ln>
            <a:noFill/>
          </a:ln>
        </p:spPr>
      </p:pic>
      <p:pic>
        <p:nvPicPr>
          <p:cNvPr id="529" name="Google Shape;529;p11"/>
          <p:cNvPicPr preferRelativeResize="0"/>
          <p:nvPr/>
        </p:nvPicPr>
        <p:blipFill rotWithShape="1">
          <a:blip r:embed="rId3">
            <a:alphaModFix/>
          </a:blip>
          <a:srcRect b="0" l="0" r="0" t="0"/>
          <a:stretch/>
        </p:blipFill>
        <p:spPr>
          <a:xfrm>
            <a:off x="886715" y="3076825"/>
            <a:ext cx="1258350" cy="786461"/>
          </a:xfrm>
          <a:prstGeom prst="rect">
            <a:avLst/>
          </a:prstGeom>
          <a:noFill/>
          <a:ln>
            <a:noFill/>
          </a:ln>
        </p:spPr>
      </p:pic>
      <p:pic>
        <p:nvPicPr>
          <p:cNvPr id="530" name="Google Shape;530;p11"/>
          <p:cNvPicPr preferRelativeResize="0"/>
          <p:nvPr/>
        </p:nvPicPr>
        <p:blipFill rotWithShape="1">
          <a:blip r:embed="rId3">
            <a:alphaModFix/>
          </a:blip>
          <a:srcRect b="0" l="0" r="0" t="0"/>
          <a:stretch/>
        </p:blipFill>
        <p:spPr>
          <a:xfrm>
            <a:off x="10165640" y="2827050"/>
            <a:ext cx="1258350" cy="786461"/>
          </a:xfrm>
          <a:prstGeom prst="rect">
            <a:avLst/>
          </a:prstGeom>
          <a:noFill/>
          <a:ln>
            <a:noFill/>
          </a:ln>
        </p:spPr>
      </p:pic>
      <p:pic>
        <p:nvPicPr>
          <p:cNvPr id="531" name="Google Shape;531;p11"/>
          <p:cNvPicPr preferRelativeResize="0"/>
          <p:nvPr/>
        </p:nvPicPr>
        <p:blipFill rotWithShape="1">
          <a:blip r:embed="rId3">
            <a:alphaModFix/>
          </a:blip>
          <a:srcRect b="0" l="0" r="0" t="0"/>
          <a:stretch/>
        </p:blipFill>
        <p:spPr>
          <a:xfrm>
            <a:off x="8811615" y="1892775"/>
            <a:ext cx="1258350" cy="786461"/>
          </a:xfrm>
          <a:prstGeom prst="rect">
            <a:avLst/>
          </a:prstGeom>
          <a:noFill/>
          <a:ln>
            <a:noFill/>
          </a:ln>
        </p:spPr>
      </p:pic>
      <p:pic>
        <p:nvPicPr>
          <p:cNvPr id="532" name="Google Shape;532;p11"/>
          <p:cNvPicPr preferRelativeResize="0"/>
          <p:nvPr/>
        </p:nvPicPr>
        <p:blipFill rotWithShape="1">
          <a:blip r:embed="rId3">
            <a:alphaModFix/>
          </a:blip>
          <a:srcRect b="0" l="0" r="0" t="0"/>
          <a:stretch/>
        </p:blipFill>
        <p:spPr>
          <a:xfrm>
            <a:off x="8811615" y="2827050"/>
            <a:ext cx="1258350" cy="786461"/>
          </a:xfrm>
          <a:prstGeom prst="rect">
            <a:avLst/>
          </a:prstGeom>
          <a:noFill/>
          <a:ln>
            <a:noFill/>
          </a:ln>
        </p:spPr>
      </p:pic>
      <p:pic>
        <p:nvPicPr>
          <p:cNvPr id="533" name="Google Shape;533;p11"/>
          <p:cNvPicPr preferRelativeResize="0"/>
          <p:nvPr/>
        </p:nvPicPr>
        <p:blipFill rotWithShape="1">
          <a:blip r:embed="rId3">
            <a:alphaModFix/>
          </a:blip>
          <a:srcRect b="0" l="0" r="0" t="0"/>
          <a:stretch/>
        </p:blipFill>
        <p:spPr>
          <a:xfrm>
            <a:off x="10165640" y="1892775"/>
            <a:ext cx="1258350" cy="786461"/>
          </a:xfrm>
          <a:prstGeom prst="rect">
            <a:avLst/>
          </a:prstGeom>
          <a:noFill/>
          <a:ln>
            <a:noFill/>
          </a:ln>
        </p:spPr>
      </p:pic>
      <p:sp>
        <p:nvSpPr>
          <p:cNvPr id="534" name="Google Shape;534;p11"/>
          <p:cNvSpPr txBox="1"/>
          <p:nvPr>
            <p:ph idx="1" type="body"/>
          </p:nvPr>
        </p:nvSpPr>
        <p:spPr>
          <a:xfrm>
            <a:off x="8584965" y="4540850"/>
            <a:ext cx="2970000" cy="120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200" u="none" cap="none" strike="noStrike">
                <a:solidFill>
                  <a:srgbClr val="273B47"/>
                </a:solidFill>
                <a:latin typeface="Calibri"/>
                <a:ea typeface="Calibri"/>
                <a:cs typeface="Calibri"/>
                <a:sym typeface="Calibri"/>
              </a:rPr>
              <a:t>Without an HSA, </a:t>
            </a:r>
            <a:r>
              <a:rPr b="1" i="0" lang="en-US" sz="2200" u="none" cap="none" strike="noStrike">
                <a:solidFill>
                  <a:srgbClr val="273B47"/>
                </a:solidFill>
                <a:latin typeface="Calibri"/>
                <a:ea typeface="Calibri"/>
                <a:cs typeface="Calibri"/>
                <a:sym typeface="Calibri"/>
              </a:rPr>
              <a:t>$3,000</a:t>
            </a:r>
            <a:r>
              <a:rPr b="0" i="0" lang="en-US" sz="2200" u="none" cap="none" strike="noStrike">
                <a:solidFill>
                  <a:srgbClr val="273B47"/>
                </a:solidFill>
                <a:latin typeface="Calibri"/>
                <a:ea typeface="Calibri"/>
                <a:cs typeface="Calibri"/>
                <a:sym typeface="Calibri"/>
              </a:rPr>
              <a:t> in expenses would cost you </a:t>
            </a:r>
            <a:r>
              <a:rPr b="1" i="0" lang="en-US" sz="2200" u="none" cap="none" strike="noStrike">
                <a:solidFill>
                  <a:srgbClr val="273B47"/>
                </a:solidFill>
                <a:latin typeface="Calibri"/>
                <a:ea typeface="Calibri"/>
                <a:cs typeface="Calibri"/>
                <a:sym typeface="Calibri"/>
              </a:rPr>
              <a:t>$4,605 </a:t>
            </a:r>
            <a:r>
              <a:rPr b="0" i="0" lang="en-US" sz="2200" u="none" cap="none" strike="noStrike">
                <a:solidFill>
                  <a:srgbClr val="273B47"/>
                </a:solidFill>
                <a:latin typeface="Calibri"/>
                <a:ea typeface="Calibri"/>
                <a:cs typeface="Calibri"/>
                <a:sym typeface="Calibri"/>
              </a:rPr>
              <a:t>of income</a:t>
            </a:r>
            <a:endParaRPr b="0" i="0" sz="2200" u="none" cap="none" strike="noStrike">
              <a:solidFill>
                <a:srgbClr val="273B47"/>
              </a:solidFill>
              <a:latin typeface="Calibri"/>
              <a:ea typeface="Calibri"/>
              <a:cs typeface="Calibri"/>
              <a:sym typeface="Calibri"/>
            </a:endParaRPr>
          </a:p>
        </p:txBody>
      </p:sp>
      <p:sp>
        <p:nvSpPr>
          <p:cNvPr id="535" name="Google Shape;535;p11"/>
          <p:cNvSpPr txBox="1"/>
          <p:nvPr>
            <p:ph idx="3" type="body"/>
          </p:nvPr>
        </p:nvSpPr>
        <p:spPr>
          <a:xfrm>
            <a:off x="4287957" y="4531895"/>
            <a:ext cx="3252179" cy="1202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sz="2200">
                <a:solidFill>
                  <a:srgbClr val="273B47"/>
                </a:solidFill>
              </a:rPr>
              <a:t>You saved </a:t>
            </a:r>
            <a:r>
              <a:rPr b="1" lang="en-US" sz="2200">
                <a:solidFill>
                  <a:srgbClr val="273B47"/>
                </a:solidFill>
              </a:rPr>
              <a:t>$1,605 </a:t>
            </a:r>
            <a:r>
              <a:rPr lang="en-US" sz="2200">
                <a:solidFill>
                  <a:srgbClr val="273B47"/>
                </a:solidFill>
              </a:rPr>
              <a:t>in taxes* on the income used to pay these expenses.</a:t>
            </a:r>
            <a:endParaRPr sz="2200">
              <a:solidFill>
                <a:srgbClr val="273B47"/>
              </a:solidFill>
            </a:endParaRPr>
          </a:p>
        </p:txBody>
      </p:sp>
      <p:sp>
        <p:nvSpPr>
          <p:cNvPr id="536" name="Google Shape;536;p11"/>
          <p:cNvSpPr txBox="1"/>
          <p:nvPr>
            <p:ph idx="4" type="body"/>
          </p:nvPr>
        </p:nvSpPr>
        <p:spPr>
          <a:xfrm>
            <a:off x="6214725" y="1952275"/>
            <a:ext cx="1439700" cy="72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300"/>
              <a:buNone/>
            </a:pPr>
            <a:r>
              <a:rPr b="1" lang="en-US" sz="1800">
                <a:solidFill>
                  <a:srgbClr val="273B47"/>
                </a:solidFill>
              </a:rPr>
              <a:t>Federal Tax</a:t>
            </a:r>
            <a:endParaRPr b="1" sz="1800">
              <a:solidFill>
                <a:srgbClr val="273B47"/>
              </a:solidFill>
            </a:endParaRPr>
          </a:p>
          <a:p>
            <a:pPr indent="0" lvl="0" marL="0" rtl="0" algn="l">
              <a:lnSpc>
                <a:spcPct val="100000"/>
              </a:lnSpc>
              <a:spcBef>
                <a:spcPts val="0"/>
              </a:spcBef>
              <a:spcAft>
                <a:spcPts val="0"/>
              </a:spcAft>
              <a:buClr>
                <a:schemeClr val="dk1"/>
              </a:buClr>
              <a:buSzPts val="1100"/>
              <a:buFont typeface="Arial"/>
              <a:buNone/>
            </a:pPr>
            <a:r>
              <a:rPr lang="en-US" sz="1800">
                <a:solidFill>
                  <a:srgbClr val="273B47"/>
                </a:solidFill>
              </a:rPr>
              <a:t>$1,107</a:t>
            </a:r>
            <a:endParaRPr sz="1800">
              <a:solidFill>
                <a:srgbClr val="273B47"/>
              </a:solidFill>
            </a:endParaRPr>
          </a:p>
        </p:txBody>
      </p:sp>
      <p:sp>
        <p:nvSpPr>
          <p:cNvPr id="537" name="Google Shape;537;p11"/>
          <p:cNvSpPr txBox="1"/>
          <p:nvPr>
            <p:ph idx="1" type="body"/>
          </p:nvPr>
        </p:nvSpPr>
        <p:spPr>
          <a:xfrm>
            <a:off x="6214700" y="2871050"/>
            <a:ext cx="1439700" cy="722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73B47"/>
                </a:solidFill>
                <a:latin typeface="Calibri"/>
                <a:ea typeface="Calibri"/>
                <a:cs typeface="Calibri"/>
                <a:sym typeface="Calibri"/>
              </a:rPr>
              <a:t>Payroll Tax</a:t>
            </a:r>
            <a:endParaRPr b="1" i="0" sz="1800" u="none" cap="none" strike="noStrike">
              <a:solidFill>
                <a:srgbClr val="273B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3B47"/>
                </a:solidFill>
                <a:latin typeface="Calibri"/>
                <a:ea typeface="Calibri"/>
                <a:cs typeface="Calibri"/>
                <a:sym typeface="Calibri"/>
              </a:rPr>
              <a:t>$353</a:t>
            </a:r>
            <a:endParaRPr b="0" i="0" sz="1800" u="none" cap="none" strike="noStrike">
              <a:solidFill>
                <a:srgbClr val="273B47"/>
              </a:solidFill>
              <a:latin typeface="Calibri"/>
              <a:ea typeface="Calibri"/>
              <a:cs typeface="Calibri"/>
              <a:sym typeface="Calibri"/>
            </a:endParaRPr>
          </a:p>
        </p:txBody>
      </p:sp>
      <p:sp>
        <p:nvSpPr>
          <p:cNvPr id="538" name="Google Shape;538;p11"/>
          <p:cNvSpPr txBox="1"/>
          <p:nvPr>
            <p:ph idx="3" type="body"/>
          </p:nvPr>
        </p:nvSpPr>
        <p:spPr>
          <a:xfrm>
            <a:off x="6214725" y="3787075"/>
            <a:ext cx="1439700" cy="624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73B47"/>
                </a:solidFill>
                <a:latin typeface="Calibri"/>
                <a:ea typeface="Calibri"/>
                <a:cs typeface="Calibri"/>
                <a:sym typeface="Calibri"/>
              </a:rPr>
              <a:t>State Tax</a:t>
            </a:r>
            <a:endParaRPr b="1" i="0" sz="1800" u="none" cap="none" strike="noStrike">
              <a:solidFill>
                <a:srgbClr val="273B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73B47"/>
                </a:solidFill>
                <a:latin typeface="Calibri"/>
                <a:ea typeface="Calibri"/>
                <a:cs typeface="Calibri"/>
                <a:sym typeface="Calibri"/>
              </a:rPr>
              <a:t>$155</a:t>
            </a:r>
            <a:endParaRPr b="0" i="0" sz="1800" u="none" cap="none" strike="noStrike">
              <a:solidFill>
                <a:srgbClr val="273B47"/>
              </a:solidFill>
              <a:latin typeface="Calibri"/>
              <a:ea typeface="Calibri"/>
              <a:cs typeface="Calibri"/>
              <a:sym typeface="Calibri"/>
            </a:endParaRPr>
          </a:p>
        </p:txBody>
      </p:sp>
      <p:pic>
        <p:nvPicPr>
          <p:cNvPr id="539" name="Google Shape;539;p11"/>
          <p:cNvPicPr preferRelativeResize="0"/>
          <p:nvPr/>
        </p:nvPicPr>
        <p:blipFill rotWithShape="1">
          <a:blip r:embed="rId3">
            <a:alphaModFix/>
          </a:blip>
          <a:srcRect b="0" l="0" r="0" t="0"/>
          <a:stretch/>
        </p:blipFill>
        <p:spPr>
          <a:xfrm>
            <a:off x="4875365" y="1947800"/>
            <a:ext cx="1258350" cy="786461"/>
          </a:xfrm>
          <a:prstGeom prst="rect">
            <a:avLst/>
          </a:prstGeom>
          <a:noFill/>
          <a:ln>
            <a:noFill/>
          </a:ln>
        </p:spPr>
      </p:pic>
      <p:pic>
        <p:nvPicPr>
          <p:cNvPr id="540" name="Google Shape;540;p11"/>
          <p:cNvPicPr preferRelativeResize="0"/>
          <p:nvPr/>
        </p:nvPicPr>
        <p:blipFill rotWithShape="1">
          <a:blip r:embed="rId3">
            <a:alphaModFix/>
          </a:blip>
          <a:srcRect b="0" l="0" r="0" t="0"/>
          <a:stretch/>
        </p:blipFill>
        <p:spPr>
          <a:xfrm>
            <a:off x="4875352" y="2807175"/>
            <a:ext cx="1258350" cy="786461"/>
          </a:xfrm>
          <a:prstGeom prst="rect">
            <a:avLst/>
          </a:prstGeom>
          <a:noFill/>
          <a:ln>
            <a:noFill/>
          </a:ln>
        </p:spPr>
      </p:pic>
      <p:pic>
        <p:nvPicPr>
          <p:cNvPr id="541" name="Google Shape;541;p11"/>
          <p:cNvPicPr preferRelativeResize="0"/>
          <p:nvPr/>
        </p:nvPicPr>
        <p:blipFill rotWithShape="1">
          <a:blip r:embed="rId3">
            <a:alphaModFix/>
          </a:blip>
          <a:srcRect b="0" l="0" r="0" t="0"/>
          <a:stretch/>
        </p:blipFill>
        <p:spPr>
          <a:xfrm>
            <a:off x="4875377" y="3666550"/>
            <a:ext cx="1258350" cy="786461"/>
          </a:xfrm>
          <a:prstGeom prst="rect">
            <a:avLst/>
          </a:prstGeom>
          <a:noFill/>
          <a:ln>
            <a:noFill/>
          </a:ln>
        </p:spPr>
      </p:pic>
      <p:sp>
        <p:nvSpPr>
          <p:cNvPr id="542" name="Google Shape;542;p11"/>
          <p:cNvSpPr/>
          <p:nvPr/>
        </p:nvSpPr>
        <p:spPr>
          <a:xfrm>
            <a:off x="4570568" y="2787903"/>
            <a:ext cx="872100" cy="82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3" name="Google Shape;543;p11"/>
          <p:cNvSpPr/>
          <p:nvPr/>
        </p:nvSpPr>
        <p:spPr>
          <a:xfrm>
            <a:off x="4718168" y="3666553"/>
            <a:ext cx="872100" cy="82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44" name="Google Shape;544;p11"/>
          <p:cNvPicPr preferRelativeResize="0"/>
          <p:nvPr/>
        </p:nvPicPr>
        <p:blipFill rotWithShape="1">
          <a:blip r:embed="rId3">
            <a:alphaModFix/>
          </a:blip>
          <a:srcRect b="0" l="0" r="0" t="0"/>
          <a:stretch/>
        </p:blipFill>
        <p:spPr>
          <a:xfrm>
            <a:off x="9278577" y="3681813"/>
            <a:ext cx="1258350" cy="786461"/>
          </a:xfrm>
          <a:prstGeom prst="rect">
            <a:avLst/>
          </a:prstGeom>
          <a:noFill/>
          <a:ln>
            <a:noFill/>
          </a:ln>
        </p:spPr>
      </p:pic>
      <p:sp>
        <p:nvSpPr>
          <p:cNvPr id="545" name="Google Shape;545;p11"/>
          <p:cNvSpPr/>
          <p:nvPr/>
        </p:nvSpPr>
        <p:spPr>
          <a:xfrm>
            <a:off x="8928543" y="3662540"/>
            <a:ext cx="872100" cy="825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2"/>
          <p:cNvSpPr txBox="1"/>
          <p:nvPr>
            <p:ph idx="1" type="body"/>
          </p:nvPr>
        </p:nvSpPr>
        <p:spPr>
          <a:xfrm>
            <a:off x="512064" y="960120"/>
            <a:ext cx="108423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chemeClr val="dk1"/>
              </a:buClr>
              <a:buSzPts val="1100"/>
              <a:buFont typeface="Arial"/>
              <a:buNone/>
            </a:pPr>
            <a:r>
              <a:rPr lang="en-US" sz="3600">
                <a:latin typeface="Calibri"/>
                <a:ea typeface="Calibri"/>
                <a:cs typeface="Calibri"/>
                <a:sym typeface="Calibri"/>
              </a:rPr>
              <a:t>Build your healthcare safety net</a:t>
            </a:r>
            <a:endParaRPr sz="3600">
              <a:latin typeface="Calibri"/>
              <a:ea typeface="Calibri"/>
              <a:cs typeface="Calibri"/>
              <a:sym typeface="Calibri"/>
            </a:endParaRPr>
          </a:p>
        </p:txBody>
      </p:sp>
      <p:sp>
        <p:nvSpPr>
          <p:cNvPr id="551" name="Google Shape;551;p12"/>
          <p:cNvSpPr txBox="1"/>
          <p:nvPr/>
        </p:nvSpPr>
        <p:spPr>
          <a:xfrm>
            <a:off x="511700" y="2187850"/>
            <a:ext cx="2732400" cy="2384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Don’t have too many expenses today or not sure what HSA savings target to set for this year?</a:t>
            </a:r>
            <a:endParaRPr b="0" i="0" sz="2000" u="none" cap="none" strike="noStrike">
              <a:solidFill>
                <a:srgbClr val="273B47"/>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273B47"/>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Here are a few safety net savings strategies:</a:t>
            </a:r>
            <a:endParaRPr b="0" i="0" sz="2000" u="none" cap="none" strike="noStrike">
              <a:solidFill>
                <a:srgbClr val="273B47"/>
              </a:solidFill>
              <a:latin typeface="Calibri"/>
              <a:ea typeface="Calibri"/>
              <a:cs typeface="Calibri"/>
              <a:sym typeface="Calibri"/>
            </a:endParaRPr>
          </a:p>
        </p:txBody>
      </p:sp>
      <p:sp>
        <p:nvSpPr>
          <p:cNvPr id="552" name="Google Shape;552;p12"/>
          <p:cNvSpPr txBox="1"/>
          <p:nvPr/>
        </p:nvSpPr>
        <p:spPr>
          <a:xfrm>
            <a:off x="4678074" y="2971850"/>
            <a:ext cx="2041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53" name="Google Shape;553;p12"/>
          <p:cNvGraphicFramePr/>
          <p:nvPr/>
        </p:nvGraphicFramePr>
        <p:xfrm>
          <a:off x="3790894" y="2187839"/>
          <a:ext cx="3000000" cy="3000000"/>
        </p:xfrm>
        <a:graphic>
          <a:graphicData uri="http://schemas.openxmlformats.org/drawingml/2006/table">
            <a:tbl>
              <a:tblPr>
                <a:noFill/>
                <a:tableStyleId>{9B349832-6A39-49DC-8F53-C872F80F91FA}</a:tableStyleId>
              </a:tblPr>
              <a:tblGrid>
                <a:gridCol w="2975675"/>
                <a:gridCol w="4758750"/>
              </a:tblGrid>
              <a:tr h="920675">
                <a:tc>
                  <a:txBody>
                    <a:bodyPr/>
                    <a:lstStyle/>
                    <a:p>
                      <a:pPr indent="0" lvl="0" marL="0" marR="0" rtl="0" algn="ctr">
                        <a:lnSpc>
                          <a:spcPct val="100000"/>
                        </a:lnSpc>
                        <a:spcBef>
                          <a:spcPts val="0"/>
                        </a:spcBef>
                        <a:spcAft>
                          <a:spcPts val="0"/>
                        </a:spcAft>
                        <a:buClr>
                          <a:srgbClr val="000000"/>
                        </a:buClr>
                        <a:buSzPts val="1100"/>
                        <a:buFont typeface="Arial"/>
                        <a:buNone/>
                      </a:pPr>
                      <a:r>
                        <a:rPr b="1" i="0" lang="en-US" sz="1800" u="none" cap="none" strike="noStrike">
                          <a:solidFill>
                            <a:srgbClr val="273B47"/>
                          </a:solidFill>
                          <a:latin typeface="Calibri"/>
                          <a:ea typeface="Calibri"/>
                          <a:cs typeface="Calibri"/>
                          <a:sym typeface="Calibri"/>
                        </a:rPr>
                        <a:t>What you spent last year, plus extra to save</a:t>
                      </a:r>
                      <a:endParaRPr b="1" i="0" sz="1800" u="none" cap="none" strike="noStrike">
                        <a:solidFill>
                          <a:srgbClr val="273B47"/>
                        </a:solidFill>
                        <a:latin typeface="Calibri"/>
                        <a:ea typeface="Calibri"/>
                        <a:cs typeface="Calibri"/>
                        <a:sym typeface="Calibri"/>
                      </a:endParaRPr>
                    </a:p>
                  </a:txBody>
                  <a:tcPr marT="46000" marB="46000" marR="92000" marL="457750" anchor="ctr">
                    <a:lnL cap="flat" cmpd="sng" w="9525">
                      <a:solidFill>
                        <a:srgbClr val="569CDF">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800" u="none" cap="none" strike="noStrike">
                          <a:solidFill>
                            <a:srgbClr val="273B47"/>
                          </a:solidFill>
                          <a:latin typeface="Calibri"/>
                          <a:ea typeface="Calibri"/>
                          <a:cs typeface="Calibri"/>
                          <a:sym typeface="Calibri"/>
                        </a:rPr>
                        <a:t>If you have costs, contribute what you spent last year plus more to begin a carryover balance.</a:t>
                      </a:r>
                      <a:endParaRPr b="0" i="0" sz="1800" u="none" cap="none" strike="noStrike">
                        <a:solidFill>
                          <a:srgbClr val="273B47"/>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569CDF">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EAF3FA"/>
                    </a:solidFill>
                  </a:tcPr>
                </a:tc>
              </a:tr>
              <a:tr h="920675">
                <a:tc>
                  <a:txBody>
                    <a:bodyPr/>
                    <a:lstStyle/>
                    <a:p>
                      <a:pPr indent="0" lvl="0" marL="0" marR="0" rtl="0" algn="ctr">
                        <a:lnSpc>
                          <a:spcPct val="100000"/>
                        </a:lnSpc>
                        <a:spcBef>
                          <a:spcPts val="0"/>
                        </a:spcBef>
                        <a:spcAft>
                          <a:spcPts val="0"/>
                        </a:spcAft>
                        <a:buClr>
                          <a:srgbClr val="000000"/>
                        </a:buClr>
                        <a:buSzPts val="1100"/>
                        <a:buFont typeface="Arial"/>
                        <a:buNone/>
                      </a:pPr>
                      <a:r>
                        <a:rPr b="1" i="0" lang="en-US" sz="1800" u="none" cap="none" strike="noStrike">
                          <a:solidFill>
                            <a:srgbClr val="273B47"/>
                          </a:solidFill>
                          <a:latin typeface="Calibri"/>
                          <a:ea typeface="Calibri"/>
                          <a:cs typeface="Calibri"/>
                          <a:sym typeface="Calibri"/>
                        </a:rPr>
                        <a:t>Upcoming medical costs</a:t>
                      </a:r>
                      <a:endParaRPr b="1" i="0" sz="1800" u="none" cap="none" strike="noStrike">
                        <a:solidFill>
                          <a:srgbClr val="273B47"/>
                        </a:solidFill>
                        <a:latin typeface="Calibri"/>
                        <a:ea typeface="Calibri"/>
                        <a:cs typeface="Calibri"/>
                        <a:sym typeface="Calibri"/>
                      </a:endParaRPr>
                    </a:p>
                  </a:txBody>
                  <a:tcPr marT="46000" marB="46000" marR="92000" marL="457750" anchor="ctr">
                    <a:lnL cap="flat" cmpd="sng" w="9525">
                      <a:solidFill>
                        <a:srgbClr val="569CDF">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800" u="none" cap="none" strike="noStrike">
                          <a:solidFill>
                            <a:srgbClr val="273B47"/>
                          </a:solidFill>
                          <a:latin typeface="Calibri"/>
                          <a:ea typeface="Calibri"/>
                          <a:cs typeface="Calibri"/>
                          <a:sym typeface="Calibri"/>
                        </a:rPr>
                        <a:t>Save enough to cover upcoming healthcare costs like a procedure or pregnancy.</a:t>
                      </a:r>
                      <a:endParaRPr b="0" i="0" sz="1800" u="none" cap="none" strike="noStrike">
                        <a:solidFill>
                          <a:srgbClr val="273B47"/>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569CDF">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FFFFFF"/>
                    </a:solidFill>
                  </a:tcPr>
                </a:tc>
              </a:tr>
              <a:tr h="920675">
                <a:tc>
                  <a:txBody>
                    <a:bodyPr/>
                    <a:lstStyle/>
                    <a:p>
                      <a:pPr indent="0" lvl="0" marL="0" marR="0" rtl="0" algn="ctr">
                        <a:lnSpc>
                          <a:spcPct val="100000"/>
                        </a:lnSpc>
                        <a:spcBef>
                          <a:spcPts val="0"/>
                        </a:spcBef>
                        <a:spcAft>
                          <a:spcPts val="0"/>
                        </a:spcAft>
                        <a:buClr>
                          <a:srgbClr val="000000"/>
                        </a:buClr>
                        <a:buSzPts val="1100"/>
                        <a:buFont typeface="Arial"/>
                        <a:buNone/>
                      </a:pPr>
                      <a:r>
                        <a:rPr b="1" i="0" lang="en-US" sz="1800" u="none" cap="none" strike="noStrike">
                          <a:solidFill>
                            <a:srgbClr val="273B47"/>
                          </a:solidFill>
                          <a:latin typeface="Calibri"/>
                          <a:ea typeface="Calibri"/>
                          <a:cs typeface="Calibri"/>
                          <a:sym typeface="Calibri"/>
                        </a:rPr>
                        <a:t>Your health</a:t>
                      </a:r>
                      <a:endParaRPr b="1" i="0" sz="1800" u="none" cap="none" strike="noStrike">
                        <a:solidFill>
                          <a:srgbClr val="273B47"/>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US" sz="1800" u="none" cap="none" strike="noStrike">
                          <a:solidFill>
                            <a:srgbClr val="273B47"/>
                          </a:solidFill>
                          <a:latin typeface="Calibri"/>
                          <a:ea typeface="Calibri"/>
                          <a:cs typeface="Calibri"/>
                          <a:sym typeface="Calibri"/>
                        </a:rPr>
                        <a:t>plan’s deductible</a:t>
                      </a:r>
                      <a:endParaRPr b="1" i="0" sz="1800" u="none" cap="none" strike="noStrike">
                        <a:solidFill>
                          <a:srgbClr val="273B47"/>
                        </a:solidFill>
                        <a:latin typeface="Calibri"/>
                        <a:ea typeface="Calibri"/>
                        <a:cs typeface="Calibri"/>
                        <a:sym typeface="Calibri"/>
                      </a:endParaRPr>
                    </a:p>
                  </a:txBody>
                  <a:tcPr marT="46000" marB="46000" marR="92000" marL="457750" anchor="ctr">
                    <a:lnL cap="flat" cmpd="sng" w="9525">
                      <a:solidFill>
                        <a:srgbClr val="569CDF">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800" u="none" cap="none" strike="noStrike">
                          <a:solidFill>
                            <a:srgbClr val="273B47"/>
                          </a:solidFill>
                          <a:latin typeface="Calibri"/>
                          <a:ea typeface="Calibri"/>
                          <a:cs typeface="Calibri"/>
                          <a:sym typeface="Calibri"/>
                        </a:rPr>
                        <a:t>Set a goal to save enough in your HSA to cover your annual deductible.</a:t>
                      </a:r>
                      <a:endParaRPr b="0" i="0" sz="1800" u="none" cap="none" strike="noStrike">
                        <a:solidFill>
                          <a:srgbClr val="273B47"/>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569CDF">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solidFill>
                      <a:srgbClr val="EAF3FA"/>
                    </a:solidFill>
                  </a:tcPr>
                </a:tc>
              </a:tr>
              <a:tr h="920675">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273B47"/>
                          </a:solidFill>
                          <a:latin typeface="Calibri"/>
                          <a:ea typeface="Calibri"/>
                          <a:cs typeface="Calibri"/>
                          <a:sym typeface="Calibri"/>
                        </a:rPr>
                        <a:t>Your out-of-pocket max</a:t>
                      </a:r>
                      <a:endParaRPr b="1" i="0" sz="1800" u="none" cap="none" strike="noStrike">
                        <a:solidFill>
                          <a:srgbClr val="273B47"/>
                        </a:solidFill>
                        <a:latin typeface="Calibri"/>
                        <a:ea typeface="Calibri"/>
                        <a:cs typeface="Calibri"/>
                        <a:sym typeface="Calibri"/>
                      </a:endParaRPr>
                    </a:p>
                  </a:txBody>
                  <a:tcPr marT="46000" marB="46000" marR="92000" marL="457750" anchor="ctr">
                    <a:lnL cap="flat" cmpd="sng" w="9525">
                      <a:solidFill>
                        <a:srgbClr val="569CDF">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273B47"/>
                          </a:solidFill>
                          <a:latin typeface="Calibri"/>
                          <a:ea typeface="Calibri"/>
                          <a:cs typeface="Calibri"/>
                          <a:sym typeface="Calibri"/>
                        </a:rPr>
                        <a:t>Cover your out-of-pocket limit. That’s the most you’d be on the hook for in any given year.</a:t>
                      </a:r>
                      <a:endParaRPr b="0" i="0" sz="1800" u="none" cap="none" strike="noStrike">
                        <a:solidFill>
                          <a:srgbClr val="273B47"/>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569CDF">
                          <a:alpha val="0"/>
                        </a:srgbClr>
                      </a:solidFill>
                      <a:prstDash val="solid"/>
                      <a:round/>
                      <a:headEnd len="sm" w="sm" type="none"/>
                      <a:tailEnd len="sm" w="sm" type="none"/>
                    </a:lnR>
                    <a:lnT cap="flat" cmpd="sng" w="19050">
                      <a:solidFill>
                        <a:srgbClr val="569CDF"/>
                      </a:solidFill>
                      <a:prstDash val="solid"/>
                      <a:round/>
                      <a:headEnd len="sm" w="sm" type="none"/>
                      <a:tailEnd len="sm" w="sm" type="none"/>
                    </a:lnT>
                    <a:lnB cap="flat" cmpd="sng" w="19050">
                      <a:solidFill>
                        <a:srgbClr val="569CDF"/>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13"/>
          <p:cNvSpPr txBox="1"/>
          <p:nvPr>
            <p:ph idx="1" type="body"/>
          </p:nvPr>
        </p:nvSpPr>
        <p:spPr>
          <a:xfrm>
            <a:off x="512072" y="960125"/>
            <a:ext cx="7394400" cy="1220400"/>
          </a:xfrm>
          <a:prstGeom prst="rect">
            <a:avLst/>
          </a:prstGeom>
          <a:noFill/>
          <a:ln>
            <a:noFill/>
          </a:ln>
        </p:spPr>
        <p:txBody>
          <a:bodyPr anchorCtr="0" anchor="ctr" bIns="45700" lIns="91425" spcFirstLastPara="1" rIns="91425" wrap="square" tIns="45700">
            <a:noAutofit/>
          </a:bodyPr>
          <a:lstStyle/>
          <a:p>
            <a:pPr indent="0" lvl="0" marL="0" rtl="0" algn="l">
              <a:lnSpc>
                <a:spcPct val="105000"/>
              </a:lnSpc>
              <a:spcBef>
                <a:spcPts val="0"/>
              </a:spcBef>
              <a:spcAft>
                <a:spcPts val="0"/>
              </a:spcAft>
              <a:buClr>
                <a:schemeClr val="dk1"/>
              </a:buClr>
              <a:buSzPts val="1100"/>
              <a:buFont typeface="Arial"/>
              <a:buNone/>
            </a:pPr>
            <a:r>
              <a:rPr lang="en-US" sz="3600">
                <a:latin typeface="Calibri"/>
                <a:ea typeface="Calibri"/>
                <a:cs typeface="Calibri"/>
                <a:sym typeface="Calibri"/>
              </a:rPr>
              <a:t>How much could you save in your safety net over time?</a:t>
            </a:r>
            <a:endParaRPr sz="3600">
              <a:latin typeface="Calibri"/>
              <a:ea typeface="Calibri"/>
              <a:cs typeface="Calibri"/>
              <a:sym typeface="Calibri"/>
            </a:endParaRPr>
          </a:p>
        </p:txBody>
      </p:sp>
      <p:sp>
        <p:nvSpPr>
          <p:cNvPr id="559" name="Google Shape;559;p13"/>
          <p:cNvSpPr txBox="1"/>
          <p:nvPr/>
        </p:nvSpPr>
        <p:spPr>
          <a:xfrm>
            <a:off x="4678074" y="2971850"/>
            <a:ext cx="2041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3"/>
          <p:cNvSpPr txBox="1"/>
          <p:nvPr/>
        </p:nvSpPr>
        <p:spPr>
          <a:xfrm>
            <a:off x="664100" y="5892275"/>
            <a:ext cx="8685600" cy="12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888888"/>
                </a:solidFill>
                <a:latin typeface="Calibri"/>
                <a:ea typeface="Calibri"/>
                <a:cs typeface="Calibri"/>
                <a:sym typeface="Calibri"/>
              </a:rPr>
              <a:t>*Assumes all funds are saved each year and none are spent. </a:t>
            </a:r>
            <a:endParaRPr b="0" i="1" sz="1400" u="none" cap="none" strike="noStrike">
              <a:solidFill>
                <a:srgbClr val="88888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888888"/>
                </a:solidFill>
                <a:latin typeface="Calibri"/>
                <a:ea typeface="Calibri"/>
                <a:cs typeface="Calibri"/>
                <a:sym typeface="Calibri"/>
              </a:rPr>
              <a:t>**Total tax savings of 35% used in this example. Your savings may vary</a:t>
            </a:r>
            <a:r>
              <a:rPr b="0" i="1" lang="en-US" sz="1400" u="none" cap="none" strike="noStrike">
                <a:solidFill>
                  <a:srgbClr val="757070"/>
                </a:solidFill>
                <a:latin typeface="Calibri"/>
                <a:ea typeface="Calibri"/>
                <a:cs typeface="Calibri"/>
                <a:sym typeface="Calibri"/>
              </a:rPr>
              <a:t>.</a:t>
            </a:r>
            <a:endParaRPr b="0" i="1" sz="1400" u="none" cap="none" strike="noStrike">
              <a:solidFill>
                <a:srgbClr val="888888"/>
              </a:solidFill>
              <a:latin typeface="Calibri"/>
              <a:ea typeface="Calibri"/>
              <a:cs typeface="Calibri"/>
              <a:sym typeface="Calibri"/>
            </a:endParaRPr>
          </a:p>
        </p:txBody>
      </p:sp>
      <p:graphicFrame>
        <p:nvGraphicFramePr>
          <p:cNvPr id="561" name="Google Shape;561;p13"/>
          <p:cNvGraphicFramePr/>
          <p:nvPr/>
        </p:nvGraphicFramePr>
        <p:xfrm>
          <a:off x="1656004" y="2741781"/>
          <a:ext cx="3000000" cy="3000000"/>
        </p:xfrm>
        <a:graphic>
          <a:graphicData uri="http://schemas.openxmlformats.org/drawingml/2006/table">
            <a:tbl>
              <a:tblPr bandRow="1" firstRow="1">
                <a:noFill/>
                <a:tableStyleId>{A774F00C-251A-4976-8F4C-1C9BEA72F4EA}</a:tableStyleId>
              </a:tblPr>
              <a:tblGrid>
                <a:gridCol w="1784875"/>
                <a:gridCol w="1068725"/>
                <a:gridCol w="1202625"/>
                <a:gridCol w="1308375"/>
                <a:gridCol w="1097875"/>
                <a:gridCol w="1089775"/>
                <a:gridCol w="1327750"/>
              </a:tblGrid>
              <a:tr h="421450">
                <a:tc rowSpan="2">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Annual Contributions</a:t>
                      </a:r>
                      <a:endParaRPr b="1" i="0" sz="2000" u="none" cap="none" strike="noStrike">
                        <a:solidFill>
                          <a:schemeClr val="lt1"/>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gridSpan="3">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Calibri"/>
                          <a:ea typeface="Calibri"/>
                          <a:cs typeface="Calibri"/>
                          <a:sym typeface="Calibri"/>
                        </a:rPr>
                        <a:t>HSA Balance*</a:t>
                      </a:r>
                      <a:endParaRPr b="1" i="0" sz="20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hMerge="1"/>
                <a:tc hMerge="1"/>
                <a:tc gridSpan="3">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Potential Total Tax Savings**</a:t>
                      </a:r>
                      <a:endParaRPr b="1" i="0" sz="2000" u="none" cap="none" strike="noStrike">
                        <a:solidFill>
                          <a:schemeClr val="lt1"/>
                        </a:solidFill>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hMerge="1"/>
                <a:tc hMerge="1"/>
              </a:tr>
              <a:tr h="357550">
                <a:tc vMerge="1"/>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5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10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20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5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10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20 Years</a:t>
                      </a:r>
                      <a:endParaRPr b="0" i="0" sz="2000" u="none" cap="none" strike="noStrike">
                        <a:solidFill>
                          <a:srgbClr val="FFFFFF"/>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569CDF"/>
                    </a:solidFill>
                  </a:tcPr>
                </a:tc>
              </a:tr>
              <a:tr h="411925">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$20,000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$1,750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$3,500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$7,000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r>
              <a:tr h="411925">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$2,500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$12,500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$25,000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$4,375</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$8,750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$17,500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411925">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$25,000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$8,750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$17,500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$35,000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F3FA"/>
                    </a:solidFill>
                  </a:tcPr>
                </a:tc>
              </a:tr>
              <a:tr h="411925">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$7,200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$36,000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$72,000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$144,000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$12,600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$25,200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$50,400</a:t>
                      </a:r>
                      <a:endParaRPr b="0" i="0" sz="18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4"/>
          <p:cNvSpPr txBox="1"/>
          <p:nvPr/>
        </p:nvSpPr>
        <p:spPr>
          <a:xfrm>
            <a:off x="1608825" y="3957213"/>
            <a:ext cx="4000500" cy="122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2400" u="none" cap="none" strike="noStrike">
                <a:solidFill>
                  <a:srgbClr val="273B47"/>
                </a:solidFill>
                <a:latin typeface="Calibri"/>
                <a:ea typeface="Calibri"/>
                <a:cs typeface="Calibri"/>
                <a:sym typeface="Calibri"/>
              </a:rPr>
              <a:t>You have the flexibility to use the funds anytime—today through retirement</a:t>
            </a:r>
            <a:endParaRPr b="0" i="0" sz="2400" u="none" cap="none" strike="noStrike">
              <a:solidFill>
                <a:srgbClr val="273B47"/>
              </a:solidFill>
              <a:latin typeface="Calibri"/>
              <a:ea typeface="Calibri"/>
              <a:cs typeface="Calibri"/>
              <a:sym typeface="Calibri"/>
            </a:endParaRPr>
          </a:p>
        </p:txBody>
      </p:sp>
      <p:sp>
        <p:nvSpPr>
          <p:cNvPr id="568" name="Google Shape;568;p14"/>
          <p:cNvSpPr txBox="1"/>
          <p:nvPr>
            <p:ph idx="1" type="body"/>
          </p:nvPr>
        </p:nvSpPr>
        <p:spPr>
          <a:xfrm>
            <a:off x="671800" y="806500"/>
            <a:ext cx="80531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chemeClr val="dk1"/>
              </a:buClr>
              <a:buSzPts val="1100"/>
              <a:buNone/>
            </a:pPr>
            <a:r>
              <a:rPr lang="en-US" sz="3600">
                <a:latin typeface="Calibri"/>
                <a:ea typeface="Calibri"/>
                <a:cs typeface="Calibri"/>
                <a:sym typeface="Calibri"/>
              </a:rPr>
              <a:t>Use your HSA to prepare for retirement</a:t>
            </a:r>
            <a:endParaRPr sz="3600">
              <a:latin typeface="Calibri"/>
              <a:ea typeface="Calibri"/>
              <a:cs typeface="Calibri"/>
              <a:sym typeface="Calibri"/>
            </a:endParaRPr>
          </a:p>
        </p:txBody>
      </p:sp>
      <p:sp>
        <p:nvSpPr>
          <p:cNvPr id="569" name="Google Shape;569;p14"/>
          <p:cNvSpPr txBox="1"/>
          <p:nvPr/>
        </p:nvSpPr>
        <p:spPr>
          <a:xfrm>
            <a:off x="1606575" y="2435313"/>
            <a:ext cx="3772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2400" u="none" cap="none" strike="noStrike">
                <a:solidFill>
                  <a:schemeClr val="dk1"/>
                </a:solidFill>
                <a:latin typeface="Calibri"/>
                <a:ea typeface="Calibri"/>
                <a:cs typeface="Calibri"/>
                <a:sym typeface="Calibri"/>
              </a:rPr>
              <a:t>You can invest in your HSA. Think of it like a a 401(k) for healthcare</a:t>
            </a:r>
            <a:endParaRPr b="0" i="0" sz="2400" u="none" cap="none" strike="noStrike">
              <a:solidFill>
                <a:schemeClr val="dk1"/>
              </a:solidFill>
              <a:latin typeface="Calibri"/>
              <a:ea typeface="Calibri"/>
              <a:cs typeface="Calibri"/>
              <a:sym typeface="Calibri"/>
            </a:endParaRPr>
          </a:p>
        </p:txBody>
      </p:sp>
      <p:sp>
        <p:nvSpPr>
          <p:cNvPr id="570" name="Google Shape;570;p14"/>
          <p:cNvSpPr txBox="1"/>
          <p:nvPr/>
        </p:nvSpPr>
        <p:spPr>
          <a:xfrm>
            <a:off x="664100" y="5892275"/>
            <a:ext cx="8685600" cy="12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888888"/>
                </a:solidFill>
                <a:latin typeface="Calibri"/>
                <a:ea typeface="Calibri"/>
                <a:cs typeface="Calibri"/>
                <a:sym typeface="Calibri"/>
              </a:rPr>
              <a:t>*Assumes $3,500 is invested within your HSA each year. Potential returns for 10, 20, or 30 years assume a 6% annual return. All returns and principal remain invested each year. Investments are not guaranteed, not insured, and may lose value.</a:t>
            </a:r>
            <a:endParaRPr b="0" i="1" sz="1400" u="none" cap="none" strike="noStrike">
              <a:solidFill>
                <a:srgbClr val="888888"/>
              </a:solidFill>
              <a:latin typeface="Calibri"/>
              <a:ea typeface="Calibri"/>
              <a:cs typeface="Calibri"/>
              <a:sym typeface="Calibri"/>
            </a:endParaRPr>
          </a:p>
        </p:txBody>
      </p:sp>
      <p:sp>
        <p:nvSpPr>
          <p:cNvPr id="571" name="Google Shape;571;p14"/>
          <p:cNvSpPr txBox="1"/>
          <p:nvPr/>
        </p:nvSpPr>
        <p:spPr>
          <a:xfrm>
            <a:off x="1081575" y="2398095"/>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C30B55"/>
                </a:solidFill>
                <a:latin typeface="Calibri"/>
                <a:ea typeface="Calibri"/>
                <a:cs typeface="Calibri"/>
                <a:sym typeface="Calibri"/>
              </a:rPr>
              <a:t>✓</a:t>
            </a:r>
            <a:endParaRPr b="0" i="0" sz="3300" u="none" cap="none" strike="noStrike">
              <a:solidFill>
                <a:srgbClr val="C30B55"/>
              </a:solidFill>
              <a:latin typeface="Calibri"/>
              <a:ea typeface="Calibri"/>
              <a:cs typeface="Calibri"/>
              <a:sym typeface="Calibri"/>
            </a:endParaRPr>
          </a:p>
        </p:txBody>
      </p:sp>
      <p:sp>
        <p:nvSpPr>
          <p:cNvPr id="572" name="Google Shape;572;p14"/>
          <p:cNvSpPr txBox="1"/>
          <p:nvPr/>
        </p:nvSpPr>
        <p:spPr>
          <a:xfrm>
            <a:off x="1081575" y="3998295"/>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rgbClr val="C30B55"/>
                </a:solidFill>
                <a:latin typeface="Calibri"/>
                <a:ea typeface="Calibri"/>
                <a:cs typeface="Calibri"/>
                <a:sym typeface="Calibri"/>
              </a:rPr>
              <a:t>✓</a:t>
            </a:r>
            <a:endParaRPr b="0" i="0" sz="3300" u="none" cap="none" strike="noStrike">
              <a:solidFill>
                <a:srgbClr val="C30B55"/>
              </a:solidFill>
              <a:latin typeface="Calibri"/>
              <a:ea typeface="Calibri"/>
              <a:cs typeface="Calibri"/>
              <a:sym typeface="Calibri"/>
            </a:endParaRPr>
          </a:p>
        </p:txBody>
      </p:sp>
      <p:pic>
        <p:nvPicPr>
          <p:cNvPr id="573" name="Google Shape;573;p14"/>
          <p:cNvPicPr preferRelativeResize="0"/>
          <p:nvPr/>
        </p:nvPicPr>
        <p:blipFill rotWithShape="1">
          <a:blip r:embed="rId3">
            <a:alphaModFix/>
          </a:blip>
          <a:srcRect b="0" l="0" r="0" t="0"/>
          <a:stretch/>
        </p:blipFill>
        <p:spPr>
          <a:xfrm>
            <a:off x="6793400" y="1935425"/>
            <a:ext cx="4099700" cy="38731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5"/>
          <p:cNvSpPr txBox="1"/>
          <p:nvPr>
            <p:ph type="title"/>
          </p:nvPr>
        </p:nvSpPr>
        <p:spPr>
          <a:xfrm>
            <a:off x="3595151" y="1629190"/>
            <a:ext cx="2816419" cy="23414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20000"/>
              <a:buFont typeface="Merriweather Black"/>
              <a:buNone/>
            </a:pPr>
            <a:r>
              <a:rPr lang="en-US">
                <a:latin typeface="Georgia"/>
                <a:ea typeface="Georgia"/>
                <a:cs typeface="Georgia"/>
                <a:sym typeface="Georgia"/>
              </a:rPr>
              <a:t>4</a:t>
            </a:r>
            <a:endParaRPr>
              <a:latin typeface="Georgia"/>
              <a:ea typeface="Georgia"/>
              <a:cs typeface="Georgia"/>
              <a:sym typeface="Georgia"/>
            </a:endParaRPr>
          </a:p>
        </p:txBody>
      </p:sp>
      <p:sp>
        <p:nvSpPr>
          <p:cNvPr id="580" name="Google Shape;580;p15"/>
          <p:cNvSpPr txBox="1"/>
          <p:nvPr>
            <p:ph idx="1" type="body"/>
          </p:nvPr>
        </p:nvSpPr>
        <p:spPr>
          <a:xfrm>
            <a:off x="4664574" y="2997200"/>
            <a:ext cx="5289550" cy="239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How to enroll &amp; get started </a:t>
            </a:r>
            <a:endParaRPr sz="40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6"/>
          <p:cNvSpPr txBox="1"/>
          <p:nvPr/>
        </p:nvSpPr>
        <p:spPr>
          <a:xfrm>
            <a:off x="511700" y="2656300"/>
            <a:ext cx="2732400" cy="28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Not everyone qualifies for an HSA. Here are the requirements to enroll.</a:t>
            </a:r>
            <a:endParaRPr b="0" i="0" sz="2000" u="none" cap="none" strike="noStrike">
              <a:solidFill>
                <a:srgbClr val="273B47"/>
              </a:solidFill>
              <a:latin typeface="Calibri"/>
              <a:ea typeface="Calibri"/>
              <a:cs typeface="Calibri"/>
              <a:sym typeface="Calibri"/>
            </a:endParaRPr>
          </a:p>
        </p:txBody>
      </p:sp>
      <p:graphicFrame>
        <p:nvGraphicFramePr>
          <p:cNvPr id="587" name="Google Shape;587;p16"/>
          <p:cNvGraphicFramePr/>
          <p:nvPr/>
        </p:nvGraphicFramePr>
        <p:xfrm>
          <a:off x="4140600" y="2438400"/>
          <a:ext cx="3000000" cy="3000000"/>
        </p:xfrm>
        <a:graphic>
          <a:graphicData uri="http://schemas.openxmlformats.org/drawingml/2006/table">
            <a:tbl>
              <a:tblPr>
                <a:noFill/>
                <a:tableStyleId>{A15E4C9E-9A8D-4B73-A146-A58CFE607519}</a:tableStyleId>
              </a:tblPr>
              <a:tblGrid>
                <a:gridCol w="3441300"/>
              </a:tblGrid>
              <a:tr h="175727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Enroll in the </a:t>
                      </a:r>
                      <a:r>
                        <a:rPr b="0" i="0" lang="en-US" sz="2400" u="none" cap="none" strike="noStrike">
                          <a:solidFill>
                            <a:srgbClr val="273B47"/>
                          </a:solidFill>
                          <a:highlight>
                            <a:srgbClr val="FFFF00"/>
                          </a:highlight>
                          <a:latin typeface="Calibri"/>
                          <a:ea typeface="Calibri"/>
                          <a:cs typeface="Calibri"/>
                          <a:sym typeface="Calibri"/>
                        </a:rPr>
                        <a:t>&lt;plan name&gt;</a:t>
                      </a:r>
                      <a:r>
                        <a:rPr b="0" i="0" lang="en-US" sz="2400" u="none" cap="none" strike="noStrike">
                          <a:solidFill>
                            <a:srgbClr val="273B47"/>
                          </a:solidFill>
                          <a:latin typeface="Calibri"/>
                          <a:ea typeface="Calibri"/>
                          <a:cs typeface="Calibri"/>
                          <a:sym typeface="Calibri"/>
                        </a:rPr>
                        <a:t> health plan during open enrollment</a:t>
                      </a:r>
                      <a:endParaRPr b="0" i="0" sz="2400" u="none" cap="none" strike="noStrike">
                        <a:solidFill>
                          <a:srgbClr val="273B47"/>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81082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You cannot be covered by another health plan or a general-purpose Flexible Spending Account (including a spouse’s FSA)</a:t>
                      </a:r>
                      <a:endParaRPr b="0" i="0" sz="24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88" name="Google Shape;588;p16"/>
          <p:cNvSpPr txBox="1"/>
          <p:nvPr/>
        </p:nvSpPr>
        <p:spPr>
          <a:xfrm>
            <a:off x="3708600" y="2697405"/>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C30B55"/>
                </a:solidFill>
                <a:latin typeface="Calibri"/>
                <a:ea typeface="Calibri"/>
                <a:cs typeface="Calibri"/>
                <a:sym typeface="Calibri"/>
              </a:rPr>
              <a:t>✓</a:t>
            </a:r>
            <a:endParaRPr b="0" i="0" sz="4000" u="none" cap="none" strike="noStrike">
              <a:solidFill>
                <a:srgbClr val="C30B55"/>
              </a:solidFill>
              <a:latin typeface="Calibri"/>
              <a:ea typeface="Calibri"/>
              <a:cs typeface="Calibri"/>
              <a:sym typeface="Calibri"/>
            </a:endParaRPr>
          </a:p>
        </p:txBody>
      </p:sp>
      <p:sp>
        <p:nvSpPr>
          <p:cNvPr id="589" name="Google Shape;589;p16"/>
          <p:cNvSpPr txBox="1"/>
          <p:nvPr>
            <p:ph idx="1" type="body"/>
          </p:nvPr>
        </p:nvSpPr>
        <p:spPr>
          <a:xfrm>
            <a:off x="511700" y="956000"/>
            <a:ext cx="9938400" cy="1220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00"/>
              <a:buNone/>
            </a:pPr>
            <a:r>
              <a:rPr lang="en-US" sz="3600">
                <a:solidFill>
                  <a:srgbClr val="273B47"/>
                </a:solidFill>
                <a:latin typeface="Calibri"/>
                <a:ea typeface="Calibri"/>
                <a:cs typeface="Calibri"/>
                <a:sym typeface="Calibri"/>
              </a:rPr>
              <a:t>Eligibility requirements</a:t>
            </a:r>
            <a:endParaRPr sz="3600">
              <a:solidFill>
                <a:srgbClr val="273B47"/>
              </a:solidFill>
              <a:latin typeface="Calibri"/>
              <a:ea typeface="Calibri"/>
              <a:cs typeface="Calibri"/>
              <a:sym typeface="Calibri"/>
            </a:endParaRPr>
          </a:p>
        </p:txBody>
      </p:sp>
      <p:sp>
        <p:nvSpPr>
          <p:cNvPr id="590" name="Google Shape;590;p16"/>
          <p:cNvSpPr txBox="1"/>
          <p:nvPr/>
        </p:nvSpPr>
        <p:spPr>
          <a:xfrm>
            <a:off x="3708600" y="4191430"/>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C30B55"/>
                </a:solidFill>
                <a:latin typeface="Calibri"/>
                <a:ea typeface="Calibri"/>
                <a:cs typeface="Calibri"/>
                <a:sym typeface="Calibri"/>
              </a:rPr>
              <a:t>✓</a:t>
            </a:r>
            <a:endParaRPr b="0" i="0" sz="4000" u="none" cap="none" strike="noStrike">
              <a:solidFill>
                <a:srgbClr val="C30B55"/>
              </a:solidFill>
              <a:latin typeface="Calibri"/>
              <a:ea typeface="Calibri"/>
              <a:cs typeface="Calibri"/>
              <a:sym typeface="Calibri"/>
            </a:endParaRPr>
          </a:p>
        </p:txBody>
      </p:sp>
      <p:graphicFrame>
        <p:nvGraphicFramePr>
          <p:cNvPr id="591" name="Google Shape;591;p16"/>
          <p:cNvGraphicFramePr/>
          <p:nvPr/>
        </p:nvGraphicFramePr>
        <p:xfrm>
          <a:off x="8095025" y="2438400"/>
          <a:ext cx="3000000" cy="3000000"/>
        </p:xfrm>
        <a:graphic>
          <a:graphicData uri="http://schemas.openxmlformats.org/drawingml/2006/table">
            <a:tbl>
              <a:tblPr>
                <a:noFill/>
                <a:tableStyleId>{A15E4C9E-9A8D-4B73-A146-A58CFE607519}</a:tableStyleId>
              </a:tblPr>
              <a:tblGrid>
                <a:gridCol w="3441300"/>
              </a:tblGrid>
              <a:tr h="175727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You cannot be claimed as a dependent on someone else’s tax return</a:t>
                      </a:r>
                      <a:endParaRPr b="0" i="0" sz="2400" u="none" cap="none" strike="noStrike">
                        <a:solidFill>
                          <a:srgbClr val="273B47"/>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7275">
                <a:tc>
                  <a:txBody>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You cannot be enrolled in Medicare (Part A or B) or Medicaid</a:t>
                      </a:r>
                      <a:endParaRPr b="0" i="0" sz="2400" u="none" cap="none" strike="noStrike">
                        <a:solidFill>
                          <a:srgbClr val="273B47"/>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92" name="Google Shape;592;p16"/>
          <p:cNvSpPr txBox="1"/>
          <p:nvPr/>
        </p:nvSpPr>
        <p:spPr>
          <a:xfrm>
            <a:off x="7622450" y="2697405"/>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C30B55"/>
                </a:solidFill>
                <a:latin typeface="Calibri"/>
                <a:ea typeface="Calibri"/>
                <a:cs typeface="Calibri"/>
                <a:sym typeface="Calibri"/>
              </a:rPr>
              <a:t>✓</a:t>
            </a:r>
            <a:endParaRPr b="0" i="0" sz="4000" u="none" cap="none" strike="noStrike">
              <a:solidFill>
                <a:srgbClr val="C30B55"/>
              </a:solidFill>
              <a:latin typeface="Calibri"/>
              <a:ea typeface="Calibri"/>
              <a:cs typeface="Calibri"/>
              <a:sym typeface="Calibri"/>
            </a:endParaRPr>
          </a:p>
        </p:txBody>
      </p:sp>
      <p:sp>
        <p:nvSpPr>
          <p:cNvPr id="593" name="Google Shape;593;p16"/>
          <p:cNvSpPr txBox="1"/>
          <p:nvPr/>
        </p:nvSpPr>
        <p:spPr>
          <a:xfrm>
            <a:off x="7622450" y="4187952"/>
            <a:ext cx="5082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C30B55"/>
                </a:solidFill>
                <a:latin typeface="Calibri"/>
                <a:ea typeface="Calibri"/>
                <a:cs typeface="Calibri"/>
                <a:sym typeface="Calibri"/>
              </a:rPr>
              <a:t>✓</a:t>
            </a:r>
            <a:endParaRPr b="0" i="0" sz="4000" u="none" cap="none" strike="noStrike">
              <a:solidFill>
                <a:srgbClr val="C30B5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graphicFrame>
        <p:nvGraphicFramePr>
          <p:cNvPr id="599" name="Google Shape;599;p17"/>
          <p:cNvGraphicFramePr/>
          <p:nvPr/>
        </p:nvGraphicFramePr>
        <p:xfrm>
          <a:off x="4091381" y="2874549"/>
          <a:ext cx="3000000" cy="3000000"/>
        </p:xfrm>
        <a:graphic>
          <a:graphicData uri="http://schemas.openxmlformats.org/drawingml/2006/table">
            <a:tbl>
              <a:tblPr>
                <a:noFill/>
                <a:tableStyleId>{9B349832-6A39-49DC-8F53-C872F80F91FA}</a:tableStyleId>
              </a:tblPr>
              <a:tblGrid>
                <a:gridCol w="2903725"/>
                <a:gridCol w="2497575"/>
                <a:gridCol w="2300300"/>
              </a:tblGrid>
              <a:tr h="713175">
                <a:tc>
                  <a:txBody>
                    <a:bodyPr/>
                    <a:lstStyle/>
                    <a:p>
                      <a:pPr indent="0" lvl="0" marL="0" marR="0" rtl="0" algn="ctr">
                        <a:lnSpc>
                          <a:spcPct val="100000"/>
                        </a:lnSpc>
                        <a:spcBef>
                          <a:spcPts val="0"/>
                        </a:spcBef>
                        <a:spcAft>
                          <a:spcPts val="0"/>
                        </a:spcAft>
                        <a:buClr>
                          <a:srgbClr val="000000"/>
                        </a:buClr>
                        <a:buSzPts val="1100"/>
                        <a:buFont typeface="Arial"/>
                        <a:buNone/>
                      </a:pPr>
                      <a:r>
                        <a:rPr b="0" i="0" lang="en-US" sz="2000" u="none" cap="none" strike="noStrike">
                          <a:solidFill>
                            <a:srgbClr val="FFFFFF"/>
                          </a:solidFill>
                          <a:latin typeface="Calibri"/>
                          <a:ea typeface="Calibri"/>
                          <a:cs typeface="Calibri"/>
                          <a:sym typeface="Calibri"/>
                        </a:rPr>
                        <a:t>Who’s the </a:t>
                      </a:r>
                      <a:endParaRPr b="0"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0" i="0" lang="en-US" sz="2000" u="none" cap="none" strike="noStrike">
                          <a:solidFill>
                            <a:srgbClr val="FFFFFF"/>
                          </a:solidFill>
                          <a:latin typeface="Calibri"/>
                          <a:ea typeface="Calibri"/>
                          <a:cs typeface="Calibri"/>
                          <a:sym typeface="Calibri"/>
                        </a:rPr>
                        <a:t>Coverage for?</a:t>
                      </a:r>
                      <a:endParaRPr b="0" i="0" sz="2000" u="none" cap="none" strike="noStrike">
                        <a:solidFill>
                          <a:srgbClr val="FFFFFF"/>
                        </a:solidFill>
                        <a:latin typeface="Calibri"/>
                        <a:ea typeface="Calibri"/>
                        <a:cs typeface="Calibri"/>
                        <a:sym typeface="Calibri"/>
                      </a:endParaRPr>
                    </a:p>
                  </a:txBody>
                  <a:tcPr marT="46000" marB="46000" marR="92000" marL="457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Annual Contribution Limit</a:t>
                      </a:r>
                      <a:r>
                        <a:rPr lang="en-US" sz="2000">
                          <a:solidFill>
                            <a:srgbClr val="FFFFFF"/>
                          </a:solidFill>
                          <a:latin typeface="Calibri"/>
                          <a:ea typeface="Calibri"/>
                          <a:cs typeface="Calibri"/>
                          <a:sym typeface="Calibri"/>
                        </a:rPr>
                        <a:t> (</a:t>
                      </a:r>
                      <a:r>
                        <a:rPr b="0" i="0" lang="en-US" sz="2000" u="none" cap="none" strike="noStrike">
                          <a:solidFill>
                            <a:srgbClr val="FFFFFF"/>
                          </a:solidFill>
                          <a:latin typeface="Calibri"/>
                          <a:ea typeface="Calibri"/>
                          <a:cs typeface="Calibri"/>
                          <a:sym typeface="Calibri"/>
                        </a:rPr>
                        <a:t>202</a:t>
                      </a:r>
                      <a:r>
                        <a:rPr lang="en-US" sz="2000">
                          <a:solidFill>
                            <a:srgbClr val="FFFFFF"/>
                          </a:solidFill>
                          <a:latin typeface="Calibri"/>
                          <a:ea typeface="Calibri"/>
                          <a:cs typeface="Calibri"/>
                          <a:sym typeface="Calibri"/>
                        </a:rPr>
                        <a:t>4)</a:t>
                      </a:r>
                      <a:endParaRPr sz="2000" u="none" cap="none" strike="noStrike"/>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a:solidFill>
                            <a:srgbClr val="FFFFFF"/>
                          </a:solidFill>
                          <a:latin typeface="Calibri"/>
                          <a:ea typeface="Calibri"/>
                          <a:cs typeface="Calibri"/>
                          <a:sym typeface="Calibri"/>
                        </a:rPr>
                        <a:t>Your Employer’s</a:t>
                      </a:r>
                      <a:r>
                        <a:rPr lang="en-US" sz="2000">
                          <a:solidFill>
                            <a:srgbClr val="FFFFFF"/>
                          </a:solidFill>
                          <a:highlight>
                            <a:srgbClr val="F3CC70"/>
                          </a:highlight>
                          <a:latin typeface="Calibri"/>
                          <a:ea typeface="Calibri"/>
                          <a:cs typeface="Calibri"/>
                          <a:sym typeface="Calibri"/>
                        </a:rPr>
                        <a:t> </a:t>
                      </a:r>
                      <a:r>
                        <a:rPr b="0" i="0" lang="en-US" sz="2000" u="none" cap="none" strike="noStrike">
                          <a:solidFill>
                            <a:srgbClr val="FFFFFF"/>
                          </a:solidFill>
                          <a:latin typeface="Calibri"/>
                          <a:ea typeface="Calibri"/>
                          <a:cs typeface="Calibri"/>
                          <a:sym typeface="Calibri"/>
                        </a:rPr>
                        <a:t>Contribution</a:t>
                      </a:r>
                      <a:endParaRPr b="0" i="0" sz="2000" u="none" cap="none" strike="noStrike">
                        <a:solidFill>
                          <a:srgbClr val="FFFFFF"/>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428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You Only (Individ</a:t>
                      </a:r>
                      <a:r>
                        <a:rPr lang="en-US" sz="2000">
                          <a:solidFill>
                            <a:schemeClr val="dk2"/>
                          </a:solidFill>
                          <a:latin typeface="Calibri"/>
                          <a:ea typeface="Calibri"/>
                          <a:cs typeface="Calibri"/>
                          <a:sym typeface="Calibri"/>
                        </a:rPr>
                        <a:t>ual)</a:t>
                      </a:r>
                      <a:endParaRPr sz="2000" u="none" cap="none" strike="noStrike"/>
                    </a:p>
                  </a:txBody>
                  <a:tcPr marT="46000" marB="46000" marR="92000" marL="457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a:t>
                      </a:r>
                      <a:r>
                        <a:rPr lang="en-US" sz="2000">
                          <a:solidFill>
                            <a:schemeClr val="dk2"/>
                          </a:solidFill>
                          <a:latin typeface="Calibri"/>
                          <a:ea typeface="Calibri"/>
                          <a:cs typeface="Calibri"/>
                          <a:sym typeface="Calibri"/>
                        </a:rPr>
                        <a:t>4,150</a:t>
                      </a:r>
                      <a:endParaRPr sz="2000" u="none" cap="none" strike="noStrike"/>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a:t>
                      </a:r>
                      <a:r>
                        <a:rPr lang="en-US" sz="2000">
                          <a:solidFill>
                            <a:schemeClr val="dk2"/>
                          </a:solidFill>
                          <a:latin typeface="Calibri"/>
                          <a:ea typeface="Calibri"/>
                          <a:cs typeface="Calibri"/>
                          <a:sym typeface="Calibri"/>
                        </a:rPr>
                        <a:t>0</a:t>
                      </a:r>
                      <a:endParaRPr b="0" i="0" sz="2000" u="none" cap="none" strike="noStrike">
                        <a:solidFill>
                          <a:schemeClr val="dk2"/>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28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You +1 or more</a:t>
                      </a:r>
                      <a:r>
                        <a:rPr lang="en-US" sz="2000">
                          <a:solidFill>
                            <a:schemeClr val="dk2"/>
                          </a:solidFill>
                          <a:latin typeface="Calibri"/>
                          <a:ea typeface="Calibri"/>
                          <a:cs typeface="Calibri"/>
                          <a:sym typeface="Calibri"/>
                        </a:rPr>
                        <a:t> (Family) </a:t>
                      </a:r>
                      <a:endParaRPr sz="2000">
                        <a:solidFill>
                          <a:schemeClr val="dk2"/>
                        </a:solidFill>
                        <a:latin typeface="Calibri"/>
                        <a:ea typeface="Calibri"/>
                        <a:cs typeface="Calibri"/>
                        <a:sym typeface="Calibri"/>
                      </a:endParaRPr>
                    </a:p>
                  </a:txBody>
                  <a:tcPr marT="46000" marB="46000" marR="92000" marL="457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DBE5"/>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a:t>
                      </a:r>
                      <a:r>
                        <a:rPr lang="en-US" sz="2000">
                          <a:solidFill>
                            <a:schemeClr val="dk2"/>
                          </a:solidFill>
                          <a:latin typeface="Calibri"/>
                          <a:ea typeface="Calibri"/>
                          <a:cs typeface="Calibri"/>
                          <a:sym typeface="Calibri"/>
                        </a:rPr>
                        <a:t>8,300</a:t>
                      </a:r>
                      <a:endParaRPr sz="2000" u="none" cap="none" strike="noStrike"/>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DBE5"/>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a:t>
                      </a:r>
                      <a:r>
                        <a:rPr lang="en-US" sz="2000">
                          <a:solidFill>
                            <a:schemeClr val="dk2"/>
                          </a:solidFill>
                          <a:latin typeface="Calibri"/>
                          <a:ea typeface="Calibri"/>
                          <a:cs typeface="Calibri"/>
                          <a:sym typeface="Calibri"/>
                        </a:rPr>
                        <a:t>0</a:t>
                      </a:r>
                      <a:endParaRPr b="0" i="0" sz="2000" u="none" cap="none" strike="noStrike">
                        <a:solidFill>
                          <a:schemeClr val="dk2"/>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DBE5"/>
                    </a:solidFill>
                  </a:tcPr>
                </a:tc>
              </a:tr>
              <a:tr h="42842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If 55 or older in 202</a:t>
                      </a:r>
                      <a:r>
                        <a:rPr lang="en-US" sz="2000">
                          <a:solidFill>
                            <a:schemeClr val="dk2"/>
                          </a:solidFill>
                          <a:latin typeface="Calibri"/>
                          <a:ea typeface="Calibri"/>
                          <a:cs typeface="Calibri"/>
                          <a:sym typeface="Calibri"/>
                        </a:rPr>
                        <a:t>4</a:t>
                      </a:r>
                      <a:endParaRPr sz="2000" u="none" cap="none" strike="noStrike"/>
                    </a:p>
                  </a:txBody>
                  <a:tcPr marT="46000" marB="46000" marR="92000" marL="4577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Calibri"/>
                          <a:ea typeface="Calibri"/>
                          <a:cs typeface="Calibri"/>
                          <a:sym typeface="Calibri"/>
                        </a:rPr>
                        <a:t>$1,000 extra</a:t>
                      </a:r>
                      <a:endParaRPr b="0" i="0" sz="20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Calibri"/>
                          <a:ea typeface="Calibri"/>
                          <a:cs typeface="Calibri"/>
                          <a:sym typeface="Calibri"/>
                        </a:rPr>
                        <a:t>(catch-up contribution)</a:t>
                      </a:r>
                      <a:endParaRPr b="0" i="0" sz="1600" u="none" cap="none" strike="noStrike">
                        <a:solidFill>
                          <a:schemeClr val="dk2"/>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Calibri"/>
                        <a:ea typeface="Calibri"/>
                        <a:cs typeface="Calibri"/>
                        <a:sym typeface="Calibri"/>
                      </a:endParaRPr>
                    </a:p>
                  </a:txBody>
                  <a:tcPr marT="46000" marB="46000" marR="92000" marL="9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600" name="Google Shape;600;p17"/>
          <p:cNvSpPr txBox="1"/>
          <p:nvPr>
            <p:ph idx="1" type="body"/>
          </p:nvPr>
        </p:nvSpPr>
        <p:spPr>
          <a:xfrm>
            <a:off x="511700" y="956000"/>
            <a:ext cx="9938400" cy="1220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00"/>
              <a:buNone/>
            </a:pPr>
            <a:r>
              <a:rPr lang="en-US" sz="3600">
                <a:solidFill>
                  <a:srgbClr val="273B47"/>
                </a:solidFill>
                <a:latin typeface="Calibri"/>
                <a:ea typeface="Calibri"/>
                <a:cs typeface="Calibri"/>
                <a:sym typeface="Calibri"/>
              </a:rPr>
              <a:t>Deciding how much to contribute</a:t>
            </a:r>
            <a:endParaRPr sz="3600">
              <a:solidFill>
                <a:srgbClr val="273B47"/>
              </a:solidFill>
              <a:latin typeface="Calibri"/>
              <a:ea typeface="Calibri"/>
              <a:cs typeface="Calibri"/>
              <a:sym typeface="Calibri"/>
            </a:endParaRPr>
          </a:p>
        </p:txBody>
      </p:sp>
      <p:sp>
        <p:nvSpPr>
          <p:cNvPr id="601" name="Google Shape;601;p17"/>
          <p:cNvSpPr txBox="1"/>
          <p:nvPr/>
        </p:nvSpPr>
        <p:spPr>
          <a:xfrm>
            <a:off x="511700" y="2549620"/>
            <a:ext cx="2856340" cy="28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Your contribution election is a key part of the process for setting up your account. </a:t>
            </a:r>
            <a:endParaRPr b="0" i="0" sz="2000" u="none" cap="none" strike="noStrike">
              <a:solidFill>
                <a:srgbClr val="273B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73B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Setting a recurring contribution through payroll is one of the best financial decisions you can make because your balance will grow with no additional action needed.</a:t>
            </a:r>
            <a:endParaRPr b="0" i="0" sz="2000" u="none" cap="none" strike="noStrike">
              <a:solidFill>
                <a:srgbClr val="273B47"/>
              </a:solidFill>
              <a:latin typeface="Calibri"/>
              <a:ea typeface="Calibri"/>
              <a:cs typeface="Calibri"/>
              <a:sym typeface="Calibri"/>
            </a:endParaRPr>
          </a:p>
        </p:txBody>
      </p:sp>
      <p:sp>
        <p:nvSpPr>
          <p:cNvPr id="602" name="Google Shape;602;p17"/>
          <p:cNvSpPr txBox="1"/>
          <p:nvPr/>
        </p:nvSpPr>
        <p:spPr>
          <a:xfrm>
            <a:off x="4091375" y="5645250"/>
            <a:ext cx="4728900" cy="948300"/>
          </a:xfrm>
          <a:prstGeom prst="rect">
            <a:avLst/>
          </a:prstGeom>
          <a:solidFill>
            <a:srgbClr val="F3F3F3"/>
          </a:solidFill>
          <a:ln cap="flat" cmpd="sng" w="38100">
            <a:solidFill>
              <a:srgbClr val="F3CC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Calibri"/>
                <a:ea typeface="Calibri"/>
                <a:cs typeface="Calibri"/>
                <a:sym typeface="Calibri"/>
              </a:rPr>
              <a:t>NOTE:</a:t>
            </a:r>
            <a:r>
              <a:rPr b="0" i="1" lang="en-US" sz="1400" u="none" cap="none" strike="noStrike">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Remember to e</a:t>
            </a:r>
            <a:r>
              <a:rPr b="0" i="1" lang="en-US" sz="1400" u="none" cap="none" strike="noStrike">
                <a:solidFill>
                  <a:schemeClr val="dk1"/>
                </a:solidFill>
                <a:latin typeface="Calibri"/>
                <a:ea typeface="Calibri"/>
                <a:cs typeface="Calibri"/>
                <a:sym typeface="Calibri"/>
              </a:rPr>
              <a:t>dit </a:t>
            </a:r>
            <a:r>
              <a:rPr i="1" lang="en-US">
                <a:solidFill>
                  <a:schemeClr val="dk1"/>
                </a:solidFill>
                <a:latin typeface="Calibri"/>
                <a:ea typeface="Calibri"/>
                <a:cs typeface="Calibri"/>
                <a:sym typeface="Calibri"/>
              </a:rPr>
              <a:t>the E</a:t>
            </a:r>
            <a:r>
              <a:rPr b="0" i="1" lang="en-US" sz="1400" u="none" cap="none" strike="noStrike">
                <a:solidFill>
                  <a:schemeClr val="dk1"/>
                </a:solidFill>
                <a:latin typeface="Calibri"/>
                <a:ea typeface="Calibri"/>
                <a:cs typeface="Calibri"/>
                <a:sym typeface="Calibri"/>
              </a:rPr>
              <a:t>mployer </a:t>
            </a:r>
            <a:r>
              <a:rPr i="1" lang="en-US">
                <a:solidFill>
                  <a:schemeClr val="dk1"/>
                </a:solidFill>
                <a:latin typeface="Calibri"/>
                <a:ea typeface="Calibri"/>
                <a:cs typeface="Calibri"/>
                <a:sym typeface="Calibri"/>
              </a:rPr>
              <a:t>C</a:t>
            </a:r>
            <a:r>
              <a:rPr b="0" i="1" lang="en-US" sz="1400" u="none" cap="none" strike="noStrike">
                <a:solidFill>
                  <a:schemeClr val="dk1"/>
                </a:solidFill>
                <a:latin typeface="Calibri"/>
                <a:ea typeface="Calibri"/>
                <a:cs typeface="Calibri"/>
                <a:sym typeface="Calibri"/>
              </a:rPr>
              <a:t>ontribution information </a:t>
            </a:r>
            <a:r>
              <a:rPr i="1" lang="en-US">
                <a:solidFill>
                  <a:schemeClr val="dk1"/>
                </a:solidFill>
                <a:latin typeface="Calibri"/>
                <a:ea typeface="Calibri"/>
                <a:cs typeface="Calibri"/>
                <a:sym typeface="Calibri"/>
              </a:rPr>
              <a:t>accordingly</a:t>
            </a:r>
            <a:r>
              <a:rPr b="0" i="1" lang="en-US" sz="1400" u="none" cap="none" strike="noStrike">
                <a:solidFill>
                  <a:schemeClr val="dk1"/>
                </a:solidFill>
                <a:latin typeface="Calibri"/>
                <a:ea typeface="Calibri"/>
                <a:cs typeface="Calibri"/>
                <a:sym typeface="Calibri"/>
              </a:rPr>
              <a:t>. If </a:t>
            </a:r>
            <a:r>
              <a:rPr i="1" lang="en-US">
                <a:solidFill>
                  <a:schemeClr val="dk1"/>
                </a:solidFill>
                <a:latin typeface="Calibri"/>
                <a:ea typeface="Calibri"/>
                <a:cs typeface="Calibri"/>
                <a:sym typeface="Calibri"/>
              </a:rPr>
              <a:t>you are not </a:t>
            </a:r>
            <a:r>
              <a:rPr b="0" i="1" lang="en-US" sz="1400" u="none" cap="none" strike="noStrike">
                <a:solidFill>
                  <a:schemeClr val="dk1"/>
                </a:solidFill>
                <a:latin typeface="Calibri"/>
                <a:ea typeface="Calibri"/>
                <a:cs typeface="Calibri"/>
                <a:sym typeface="Calibri"/>
              </a:rPr>
              <a:t>contributi</a:t>
            </a:r>
            <a:r>
              <a:rPr i="1" lang="en-US">
                <a:solidFill>
                  <a:schemeClr val="dk1"/>
                </a:solidFill>
                <a:latin typeface="Calibri"/>
                <a:ea typeface="Calibri"/>
                <a:cs typeface="Calibri"/>
                <a:sym typeface="Calibri"/>
              </a:rPr>
              <a:t>ng to your employee’s HSA</a:t>
            </a:r>
            <a:r>
              <a:rPr b="0" i="1" lang="en-US" sz="1400" u="none" cap="none" strike="noStrike">
                <a:solidFill>
                  <a:schemeClr val="dk1"/>
                </a:solidFill>
                <a:latin typeface="Calibri"/>
                <a:ea typeface="Calibri"/>
                <a:cs typeface="Calibri"/>
                <a:sym typeface="Calibri"/>
              </a:rPr>
              <a:t>,</a:t>
            </a:r>
            <a:r>
              <a:rPr i="1" lang="en-US">
                <a:solidFill>
                  <a:schemeClr val="dk1"/>
                </a:solidFill>
                <a:latin typeface="Calibri"/>
                <a:ea typeface="Calibri"/>
                <a:cs typeface="Calibri"/>
                <a:sym typeface="Calibri"/>
              </a:rPr>
              <a:t> </a:t>
            </a:r>
            <a:r>
              <a:rPr b="0" i="1" lang="en-US" sz="1400" u="none" cap="none" strike="noStrike">
                <a:solidFill>
                  <a:schemeClr val="dk1"/>
                </a:solidFill>
                <a:latin typeface="Calibri"/>
                <a:ea typeface="Calibri"/>
                <a:cs typeface="Calibri"/>
                <a:sym typeface="Calibri"/>
              </a:rPr>
              <a:t>remove the last column </a:t>
            </a:r>
            <a:r>
              <a:rPr i="1" lang="en-US">
                <a:solidFill>
                  <a:schemeClr val="dk1"/>
                </a:solidFill>
                <a:latin typeface="Calibri"/>
                <a:ea typeface="Calibri"/>
                <a:cs typeface="Calibri"/>
                <a:sym typeface="Calibri"/>
              </a:rPr>
              <a:t>in this chart.</a:t>
            </a:r>
            <a:endParaRPr b="0" i="1" sz="1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8"/>
          <p:cNvSpPr txBox="1"/>
          <p:nvPr>
            <p:ph idx="1" type="body"/>
          </p:nvPr>
        </p:nvSpPr>
        <p:spPr>
          <a:xfrm>
            <a:off x="511700" y="960120"/>
            <a:ext cx="7683300" cy="1220400"/>
          </a:xfrm>
          <a:prstGeom prst="rect">
            <a:avLst/>
          </a:prstGeom>
          <a:noFill/>
          <a:ln>
            <a:noFill/>
          </a:ln>
        </p:spPr>
        <p:txBody>
          <a:bodyPr anchorCtr="0" anchor="ctr" bIns="45700" lIns="91425" spcFirstLastPara="1" rIns="91425" wrap="square" tIns="45700">
            <a:noAutofit/>
          </a:bodyPr>
          <a:lstStyle/>
          <a:p>
            <a:pPr indent="0" lvl="0" marL="0" rtl="0" algn="l">
              <a:lnSpc>
                <a:spcPct val="104545"/>
              </a:lnSpc>
              <a:spcBef>
                <a:spcPts val="0"/>
              </a:spcBef>
              <a:spcAft>
                <a:spcPts val="0"/>
              </a:spcAft>
              <a:buClr>
                <a:schemeClr val="dk1"/>
              </a:buClr>
              <a:buSzPts val="1100"/>
              <a:buNone/>
            </a:pPr>
            <a:r>
              <a:rPr lang="en-US" sz="3600">
                <a:latin typeface="Calibri"/>
                <a:ea typeface="Calibri"/>
                <a:cs typeface="Calibri"/>
                <a:sym typeface="Calibri"/>
              </a:rPr>
              <a:t>Choose your election amount</a:t>
            </a:r>
            <a:endParaRPr sz="3600">
              <a:latin typeface="Calibri"/>
              <a:ea typeface="Calibri"/>
              <a:cs typeface="Calibri"/>
              <a:sym typeface="Calibri"/>
            </a:endParaRPr>
          </a:p>
        </p:txBody>
      </p:sp>
      <p:sp>
        <p:nvSpPr>
          <p:cNvPr id="609" name="Google Shape;609;p18"/>
          <p:cNvSpPr txBox="1"/>
          <p:nvPr/>
        </p:nvSpPr>
        <p:spPr>
          <a:xfrm>
            <a:off x="4191002" y="2492815"/>
            <a:ext cx="7344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700"/>
              </a:spcBef>
              <a:spcAft>
                <a:spcPts val="0"/>
              </a:spcAft>
              <a:buNone/>
            </a:pPr>
            <a:r>
              <a:rPr b="0" i="0" lang="en-US" sz="2800" u="none" cap="none" strike="noStrike">
                <a:solidFill>
                  <a:srgbClr val="C30B55"/>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3200" u="none" cap="none" strike="noStrike">
              <a:solidFill>
                <a:srgbClr val="C30B55"/>
              </a:solidFill>
              <a:latin typeface="Calibri"/>
              <a:ea typeface="Calibri"/>
              <a:cs typeface="Calibri"/>
              <a:sym typeface="Calibri"/>
            </a:endParaRPr>
          </a:p>
        </p:txBody>
      </p:sp>
      <p:sp>
        <p:nvSpPr>
          <p:cNvPr id="610" name="Google Shape;610;p18"/>
          <p:cNvSpPr txBox="1"/>
          <p:nvPr/>
        </p:nvSpPr>
        <p:spPr>
          <a:xfrm>
            <a:off x="4191002" y="3485303"/>
            <a:ext cx="7344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700"/>
              </a:spcBef>
              <a:spcAft>
                <a:spcPts val="0"/>
              </a:spcAft>
              <a:buNone/>
            </a:pPr>
            <a:r>
              <a:rPr b="0" i="0" lang="en-US" sz="2800" u="none" cap="none" strike="noStrike">
                <a:solidFill>
                  <a:srgbClr val="C30B55"/>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611" name="Google Shape;611;p18"/>
          <p:cNvSpPr txBox="1"/>
          <p:nvPr/>
        </p:nvSpPr>
        <p:spPr>
          <a:xfrm>
            <a:off x="4191002" y="4446818"/>
            <a:ext cx="7344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700"/>
              </a:spcBef>
              <a:spcAft>
                <a:spcPts val="0"/>
              </a:spcAft>
              <a:buNone/>
            </a:pPr>
            <a:r>
              <a:rPr b="0" i="0" lang="en-US" sz="2800" u="none" cap="none" strike="noStrike">
                <a:solidFill>
                  <a:srgbClr val="C30B55"/>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p:txBody>
      </p:sp>
      <p:graphicFrame>
        <p:nvGraphicFramePr>
          <p:cNvPr id="612" name="Google Shape;612;p18"/>
          <p:cNvGraphicFramePr/>
          <p:nvPr/>
        </p:nvGraphicFramePr>
        <p:xfrm>
          <a:off x="4749094" y="2507464"/>
          <a:ext cx="3000000" cy="3000000"/>
        </p:xfrm>
        <a:graphic>
          <a:graphicData uri="http://schemas.openxmlformats.org/drawingml/2006/table">
            <a:tbl>
              <a:tblPr>
                <a:noFill/>
                <a:tableStyleId>{9B349832-6A39-49DC-8F53-C872F80F91FA}</a:tableStyleId>
              </a:tblPr>
              <a:tblGrid>
                <a:gridCol w="6775575"/>
              </a:tblGrid>
              <a:tr h="977200">
                <a:tc>
                  <a:txBody>
                    <a:bodyPr/>
                    <a:lstStyle/>
                    <a:p>
                      <a:pPr indent="0" lvl="0" marL="0" marR="0" rtl="0" algn="l">
                        <a:lnSpc>
                          <a:spcPct val="100000"/>
                        </a:lnSpc>
                        <a:spcBef>
                          <a:spcPts val="0"/>
                        </a:spcBef>
                        <a:spcAft>
                          <a:spcPts val="0"/>
                        </a:spcAft>
                        <a:buClr>
                          <a:schemeClr val="dk1"/>
                        </a:buClr>
                        <a:buSzPts val="2000"/>
                        <a:buFont typeface="Catamaran"/>
                        <a:buNone/>
                      </a:pPr>
                      <a:r>
                        <a:rPr b="0" i="0" lang="en-US" sz="2200" u="none" cap="none" strike="noStrike">
                          <a:latin typeface="Calibri"/>
                          <a:ea typeface="Calibri"/>
                          <a:cs typeface="Calibri"/>
                          <a:sym typeface="Calibri"/>
                        </a:rPr>
                        <a:t>Decide how you’ll use the account: spending today, long-term saving, max contribution</a:t>
                      </a:r>
                      <a:endParaRPr b="0" i="0" sz="2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77200">
                <a:tc>
                  <a:txBody>
                    <a:bodyPr/>
                    <a:lstStyle/>
                    <a:p>
                      <a:pPr indent="0" lvl="0" marL="0" marR="0" rtl="0" algn="l">
                        <a:lnSpc>
                          <a:spcPct val="100000"/>
                        </a:lnSpc>
                        <a:spcBef>
                          <a:spcPts val="0"/>
                        </a:spcBef>
                        <a:spcAft>
                          <a:spcPts val="0"/>
                        </a:spcAft>
                        <a:buClr>
                          <a:schemeClr val="dk1"/>
                        </a:buClr>
                        <a:buSzPts val="1100"/>
                        <a:buFont typeface="Arial"/>
                        <a:buNone/>
                      </a:pPr>
                      <a:r>
                        <a:rPr b="0" i="0" lang="en-US" sz="2200" u="none" cap="none" strike="noStrike">
                          <a:latin typeface="Calibri"/>
                          <a:ea typeface="Calibri"/>
                          <a:cs typeface="Calibri"/>
                          <a:sym typeface="Calibri"/>
                        </a:rPr>
                        <a:t>Try Lively’s savings calculator to see how much you can save by contributing to an HSA </a:t>
                      </a:r>
                      <a:r>
                        <a:rPr b="0" i="0" lang="en-US" sz="2200" u="none" cap="none" strike="noStrike">
                          <a:solidFill>
                            <a:srgbClr val="489A93"/>
                          </a:solidFill>
                          <a:uFill>
                            <a:noFill/>
                          </a:uFill>
                          <a:latin typeface="Calibri"/>
                          <a:ea typeface="Calibri"/>
                          <a:cs typeface="Calibri"/>
                          <a:sym typeface="Calibri"/>
                          <a:hlinkClick r:id="rId3">
                            <a:extLst>
                              <a:ext uri="{A12FA001-AC4F-418D-AE19-62706E023703}">
                                <ahyp:hlinkClr val="tx"/>
                              </a:ext>
                            </a:extLst>
                          </a:hlinkClick>
                        </a:rPr>
                        <a:t>here</a:t>
                      </a:r>
                      <a:endParaRPr b="0" i="0" sz="2200" u="none" cap="none" strike="noStrike">
                        <a:solidFill>
                          <a:srgbClr val="489A93"/>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77200">
                <a:tc>
                  <a:txBody>
                    <a:bodyPr/>
                    <a:lstStyle/>
                    <a:p>
                      <a:pPr indent="0" lvl="0" marL="0" marR="0" rtl="0" algn="l">
                        <a:lnSpc>
                          <a:spcPct val="100000"/>
                        </a:lnSpc>
                        <a:spcBef>
                          <a:spcPts val="0"/>
                        </a:spcBef>
                        <a:spcAft>
                          <a:spcPts val="0"/>
                        </a:spcAft>
                        <a:buClr>
                          <a:schemeClr val="dk1"/>
                        </a:buClr>
                        <a:buSzPts val="1100"/>
                        <a:buFont typeface="Arial"/>
                        <a:buNone/>
                      </a:pPr>
                      <a:r>
                        <a:rPr b="0" i="0" lang="en-US" sz="2200" u="none" cap="none" strike="noStrike">
                          <a:latin typeface="Calibri"/>
                          <a:ea typeface="Calibri"/>
                          <a:cs typeface="Calibri"/>
                          <a:sym typeface="Calibri"/>
                        </a:rPr>
                        <a:t>View Lively’s Contribution Guide for guidelines on setting election </a:t>
                      </a:r>
                      <a:r>
                        <a:rPr b="0" i="0" lang="en-US" sz="2200" u="none" cap="none" strike="noStrike">
                          <a:solidFill>
                            <a:srgbClr val="489A93"/>
                          </a:solidFill>
                          <a:uFill>
                            <a:noFill/>
                          </a:uFill>
                          <a:latin typeface="Calibri"/>
                          <a:ea typeface="Calibri"/>
                          <a:cs typeface="Calibri"/>
                          <a:sym typeface="Calibri"/>
                          <a:hlinkClick r:id="rId4">
                            <a:extLst>
                              <a:ext uri="{A12FA001-AC4F-418D-AE19-62706E023703}">
                                <ahyp:hlinkClr val="tx"/>
                              </a:ext>
                            </a:extLst>
                          </a:hlinkClick>
                        </a:rPr>
                        <a:t>here</a:t>
                      </a:r>
                      <a:endParaRPr b="0" i="0" sz="2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13" name="Google Shape;613;p18"/>
          <p:cNvSpPr txBox="1"/>
          <p:nvPr/>
        </p:nvSpPr>
        <p:spPr>
          <a:xfrm>
            <a:off x="4360800" y="5547650"/>
            <a:ext cx="4461600" cy="948300"/>
          </a:xfrm>
          <a:prstGeom prst="rect">
            <a:avLst/>
          </a:prstGeom>
          <a:solidFill>
            <a:srgbClr val="F3F3F3"/>
          </a:solidFill>
          <a:ln cap="flat" cmpd="sng" w="38100">
            <a:solidFill>
              <a:srgbClr val="F3CC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NOTE: If your company has legacy HSAs to transfer to Lively, highlight the process/steps for the transfer on this slide by replacing the “Tips for Finding Extra Funds to Save” section with the transfer details</a:t>
            </a:r>
            <a:endParaRPr b="0" i="0" sz="1400" u="none" cap="none" strike="noStrike">
              <a:solidFill>
                <a:schemeClr val="dk1"/>
              </a:solidFill>
              <a:latin typeface="Calibri"/>
              <a:ea typeface="Calibri"/>
              <a:cs typeface="Calibri"/>
              <a:sym typeface="Calibri"/>
            </a:endParaRPr>
          </a:p>
        </p:txBody>
      </p:sp>
      <p:sp>
        <p:nvSpPr>
          <p:cNvPr id="614" name="Google Shape;614;p18"/>
          <p:cNvSpPr/>
          <p:nvPr/>
        </p:nvSpPr>
        <p:spPr>
          <a:xfrm>
            <a:off x="495300" y="2297675"/>
            <a:ext cx="2519100" cy="3788700"/>
          </a:xfrm>
          <a:prstGeom prst="rect">
            <a:avLst/>
          </a:prstGeom>
          <a:solidFill>
            <a:srgbClr val="273B47"/>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5715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Tips for Finding Extra Funds to Save:</a:t>
            </a:r>
            <a:endParaRPr b="1" i="0" sz="1800" u="none" cap="none" strike="noStrike">
              <a:solidFill>
                <a:schemeClr val="lt1"/>
              </a:solidFill>
              <a:latin typeface="Calibri"/>
              <a:ea typeface="Calibri"/>
              <a:cs typeface="Calibri"/>
              <a:sym typeface="Calibri"/>
            </a:endParaRPr>
          </a:p>
          <a:p>
            <a:pPr indent="-285750" lvl="0" marL="355600" marR="0" rtl="0" algn="l">
              <a:lnSpc>
                <a:spcPct val="100000"/>
              </a:lnSpc>
              <a:spcBef>
                <a:spcPts val="80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Deposit premium savings from lower cost plan</a:t>
            </a:r>
            <a:endParaRPr b="0" i="0" sz="1600" u="none" cap="none" strike="noStrike">
              <a:solidFill>
                <a:schemeClr val="lt1"/>
              </a:solidFill>
              <a:latin typeface="Calibri"/>
              <a:ea typeface="Calibri"/>
              <a:cs typeface="Calibri"/>
              <a:sym typeface="Calibri"/>
            </a:endParaRPr>
          </a:p>
          <a:p>
            <a:pPr indent="-285750" lvl="0" marL="355600" marR="0" rtl="0" algn="l">
              <a:lnSpc>
                <a:spcPct val="100000"/>
              </a:lnSpc>
              <a:spcBef>
                <a:spcPts val="30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Transfer from another HSA</a:t>
            </a:r>
            <a:endParaRPr b="0" i="0" sz="1600" u="none" cap="none" strike="noStrike">
              <a:solidFill>
                <a:schemeClr val="lt1"/>
              </a:solidFill>
              <a:latin typeface="Calibri"/>
              <a:ea typeface="Calibri"/>
              <a:cs typeface="Calibri"/>
              <a:sym typeface="Calibri"/>
            </a:endParaRPr>
          </a:p>
          <a:p>
            <a:pPr indent="-285750" lvl="0" marL="355600" marR="0" rtl="0" algn="l">
              <a:lnSpc>
                <a:spcPct val="100000"/>
              </a:lnSpc>
              <a:spcBef>
                <a:spcPts val="30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Make a one-time IRA transfer</a:t>
            </a:r>
            <a:endParaRPr b="0" i="0" sz="1600" u="none" cap="none" strike="noStrike">
              <a:solidFill>
                <a:schemeClr val="lt1"/>
              </a:solidFill>
              <a:latin typeface="Calibri"/>
              <a:ea typeface="Calibri"/>
              <a:cs typeface="Calibri"/>
              <a:sym typeface="Calibri"/>
            </a:endParaRPr>
          </a:p>
          <a:p>
            <a:pPr indent="-285750" lvl="0" marL="355600" marR="0" rtl="0" algn="l">
              <a:lnSpc>
                <a:spcPct val="100000"/>
              </a:lnSpc>
              <a:spcBef>
                <a:spcPts val="300"/>
              </a:spcBef>
              <a:spcAft>
                <a:spcPts val="30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Better budgeting: cancel unused subscriptions and unused apps</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9"/>
          <p:cNvSpPr txBox="1"/>
          <p:nvPr>
            <p:ph idx="1" type="body"/>
          </p:nvPr>
        </p:nvSpPr>
        <p:spPr>
          <a:xfrm>
            <a:off x="512064" y="655320"/>
            <a:ext cx="108423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rgbClr val="273B47"/>
              </a:buClr>
              <a:buSzPts val="3300"/>
              <a:buNone/>
            </a:pPr>
            <a:r>
              <a:rPr lang="en-US" sz="3600">
                <a:latin typeface="Calibri"/>
                <a:ea typeface="Calibri"/>
                <a:cs typeface="Calibri"/>
                <a:sym typeface="Calibri"/>
              </a:rPr>
              <a:t>Comparing plans: the effective deductible</a:t>
            </a:r>
            <a:endParaRPr sz="3600">
              <a:latin typeface="Calibri"/>
              <a:ea typeface="Calibri"/>
              <a:cs typeface="Calibri"/>
              <a:sym typeface="Calibri"/>
            </a:endParaRPr>
          </a:p>
        </p:txBody>
      </p:sp>
      <p:graphicFrame>
        <p:nvGraphicFramePr>
          <p:cNvPr id="621" name="Google Shape;621;p19"/>
          <p:cNvGraphicFramePr/>
          <p:nvPr/>
        </p:nvGraphicFramePr>
        <p:xfrm>
          <a:off x="513885" y="1903575"/>
          <a:ext cx="3000000" cy="3000000"/>
        </p:xfrm>
        <a:graphic>
          <a:graphicData uri="http://schemas.openxmlformats.org/drawingml/2006/table">
            <a:tbl>
              <a:tblPr bandRow="1" firstRow="1">
                <a:noFill/>
                <a:tableStyleId>{4D00BA7B-F482-4931-9E05-A7901708CD48}</a:tableStyleId>
              </a:tblPr>
              <a:tblGrid>
                <a:gridCol w="2995550"/>
                <a:gridCol w="1576650"/>
                <a:gridCol w="1599350"/>
                <a:gridCol w="1581900"/>
                <a:gridCol w="1506350"/>
              </a:tblGrid>
              <a:tr h="813925">
                <a:tc>
                  <a:txBody>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Calibri"/>
                          <a:ea typeface="Calibri"/>
                          <a:cs typeface="Calibri"/>
                          <a:sym typeface="Calibri"/>
                        </a:rPr>
                        <a:t>[Non-HSA Plan Name]</a:t>
                      </a:r>
                      <a:endParaRPr b="1" i="0" sz="2000" u="none" cap="none" strike="noStrike">
                        <a:solidFill>
                          <a:schemeClr val="dk1"/>
                        </a:solidFill>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Calibri"/>
                          <a:ea typeface="Calibri"/>
                          <a:cs typeface="Calibri"/>
                          <a:sym typeface="Calibri"/>
                        </a:rPr>
                        <a:t>[HSA Plan Name]</a:t>
                      </a:r>
                      <a:endParaRPr b="1" i="0" sz="2000" u="none" cap="none" strike="noStrike">
                        <a:solidFill>
                          <a:schemeClr val="dk1"/>
                        </a:solidFill>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hMerge="1"/>
              </a:tr>
              <a:tr h="411925">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Single</a:t>
                      </a:r>
                      <a:endParaRPr b="0" i="0" sz="1800" u="none" cap="none" strike="noStrike">
                        <a:solidFill>
                          <a:schemeClr val="lt1"/>
                        </a:solidFill>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Family</a:t>
                      </a:r>
                      <a:endParaRPr b="0" i="0" sz="1800" u="none" cap="none" strike="noStrike">
                        <a:solidFill>
                          <a:schemeClr val="lt1"/>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Single</a:t>
                      </a:r>
                      <a:endParaRPr b="0" i="0" sz="1800" u="none" cap="none" strike="noStrike">
                        <a:solidFill>
                          <a:schemeClr val="lt1"/>
                        </a:solidFill>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Family</a:t>
                      </a:r>
                      <a:endParaRPr b="0" i="0" sz="1800" u="none" cap="none" strike="noStrike">
                        <a:solidFill>
                          <a:schemeClr val="lt1"/>
                        </a:solidFill>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Annual Premium</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$2,400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$6,400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$1,200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$3,600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Deductible</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$2,500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Employer HSA Contribution</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$500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Annual Premium Savings</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$1,200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$2,800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Combined Savings </a:t>
                      </a:r>
                      <a:endParaRPr b="0" i="0" sz="18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latin typeface="Calibri"/>
                          <a:ea typeface="Calibri"/>
                          <a:cs typeface="Calibri"/>
                          <a:sym typeface="Calibri"/>
                        </a:rPr>
                        <a:t>(Employer contribution and premium savings deposited into HSA )</a:t>
                      </a:r>
                      <a:endParaRPr b="0" i="0" sz="14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latin typeface="Calibri"/>
                          <a:ea typeface="Calibri"/>
                          <a:cs typeface="Calibri"/>
                          <a:sym typeface="Calibri"/>
                        </a:rPr>
                        <a:t>-</a:t>
                      </a:r>
                      <a:endParaRPr b="0" i="0" sz="19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latin typeface="Calibri"/>
                          <a:ea typeface="Calibri"/>
                          <a:cs typeface="Calibri"/>
                          <a:sym typeface="Calibri"/>
                        </a:rPr>
                        <a:t>-</a:t>
                      </a:r>
                      <a:endParaRPr b="0" i="0" sz="19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$1,700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$3,800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Effective Deductible</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$1,000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alpha val="0"/>
                        </a:srgb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$2,000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$800</a:t>
                      </a:r>
                      <a:endParaRPr b="0" i="0" sz="1800" u="none" cap="none" strike="noStrike">
                        <a:latin typeface="Calibri"/>
                        <a:ea typeface="Calibri"/>
                        <a:cs typeface="Calibri"/>
                        <a:sym typeface="Calibri"/>
                      </a:endParaRPr>
                    </a:p>
                  </a:txBody>
                  <a:tcPr marT="45725" marB="45725" marR="91450" marL="91450" anchor="ctr">
                    <a:lnL cap="flat" cmpd="sng" w="38100">
                      <a:solidFill>
                        <a:srgbClr val="FFFFFF"/>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latin typeface="Calibri"/>
                          <a:ea typeface="Calibri"/>
                          <a:cs typeface="Calibri"/>
                          <a:sym typeface="Calibri"/>
                        </a:rPr>
                        <a:t>$1,200</a:t>
                      </a:r>
                      <a:endParaRPr b="0" i="0" sz="1800" u="none" cap="none" strike="noStrike">
                        <a:latin typeface="Calibri"/>
                        <a:ea typeface="Calibri"/>
                        <a:cs typeface="Calibri"/>
                        <a:sym typeface="Calibri"/>
                      </a:endParaRPr>
                    </a:p>
                  </a:txBody>
                  <a:tcPr marT="45725" marB="45725" marR="91450" marL="91450" anchor="ctr">
                    <a:lnL cap="flat" cmpd="sng" w="12700">
                      <a:solidFill>
                        <a:schemeClr val="dk1">
                          <a:alpha val="0"/>
                        </a:schemeClr>
                      </a:solidFill>
                      <a:prstDash val="solid"/>
                      <a:round/>
                      <a:headEnd len="sm" w="sm" type="none"/>
                      <a:tailEnd len="sm" w="sm" type="none"/>
                    </a:lnL>
                    <a:lnR cap="flat" cmpd="sng" w="12700">
                      <a:solidFill>
                        <a:schemeClr val="dk1">
                          <a:alpha val="0"/>
                        </a:schemeClr>
                      </a:solidFill>
                      <a:prstDash val="solid"/>
                      <a:round/>
                      <a:headEnd len="sm" w="sm" type="none"/>
                      <a:tailEnd len="sm" w="sm" type="none"/>
                    </a:lnR>
                    <a:lnT cap="flat" cmpd="sng" w="12700">
                      <a:solidFill>
                        <a:schemeClr val="dk1">
                          <a:alpha val="0"/>
                        </a:schemeClr>
                      </a:solidFill>
                      <a:prstDash val="solid"/>
                      <a:round/>
                      <a:headEnd len="sm" w="sm" type="none"/>
                      <a:tailEnd len="sm" w="sm" type="none"/>
                    </a:lnT>
                    <a:lnB cap="flat" cmpd="sng" w="12700">
                      <a:solidFill>
                        <a:schemeClr val="dk1">
                          <a:alpha val="0"/>
                        </a:schemeClr>
                      </a:solidFill>
                      <a:prstDash val="solid"/>
                      <a:round/>
                      <a:headEnd len="sm" w="sm" type="none"/>
                      <a:tailEnd len="sm" w="sm" type="none"/>
                    </a:lnB>
                    <a:solidFill>
                      <a:srgbClr val="EAF3FA"/>
                    </a:solidFill>
                  </a:tcPr>
                </a:tc>
              </a:tr>
            </a:tbl>
          </a:graphicData>
        </a:graphic>
      </p:graphicFrame>
      <p:sp>
        <p:nvSpPr>
          <p:cNvPr id="622" name="Google Shape;622;p19"/>
          <p:cNvSpPr txBox="1"/>
          <p:nvPr/>
        </p:nvSpPr>
        <p:spPr>
          <a:xfrm>
            <a:off x="9982375" y="1903575"/>
            <a:ext cx="1720200" cy="2049600"/>
          </a:xfrm>
          <a:prstGeom prst="rect">
            <a:avLst/>
          </a:prstGeom>
          <a:solidFill>
            <a:srgbClr val="F3F3F3"/>
          </a:solidFill>
          <a:ln cap="flat" cmpd="sng" w="38100">
            <a:solidFill>
              <a:srgbClr val="F3CC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NOTE: Update plan names and numbers on this slide to match your plans. </a:t>
            </a:r>
            <a:endParaRPr b="0" i="1"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If more than two plans, add additional columns.</a:t>
            </a:r>
            <a:endParaRPr b="0" i="1" sz="10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
          <p:cNvSpPr txBox="1"/>
          <p:nvPr>
            <p:ph type="title"/>
          </p:nvPr>
        </p:nvSpPr>
        <p:spPr>
          <a:xfrm>
            <a:off x="3323772" y="835740"/>
            <a:ext cx="5151807" cy="120345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5000"/>
              <a:buFont typeface="Merriweather Black"/>
              <a:buNone/>
            </a:pPr>
            <a:r>
              <a:rPr lang="en-US" sz="5400">
                <a:latin typeface="Georgia"/>
                <a:ea typeface="Georgia"/>
                <a:cs typeface="Georgia"/>
                <a:sym typeface="Georgia"/>
              </a:rPr>
              <a:t>Agenda</a:t>
            </a:r>
            <a:endParaRPr sz="5400">
              <a:latin typeface="Georgia"/>
              <a:ea typeface="Georgia"/>
              <a:cs typeface="Georgia"/>
              <a:sym typeface="Georgia"/>
            </a:endParaRPr>
          </a:p>
        </p:txBody>
      </p:sp>
      <p:sp>
        <p:nvSpPr>
          <p:cNvPr id="411" name="Google Shape;411;p2"/>
          <p:cNvSpPr txBox="1"/>
          <p:nvPr>
            <p:ph idx="1" type="body"/>
          </p:nvPr>
        </p:nvSpPr>
        <p:spPr>
          <a:xfrm>
            <a:off x="4293507" y="2166195"/>
            <a:ext cx="6203304" cy="26484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273B47"/>
              </a:buClr>
              <a:buSzPts val="3000"/>
              <a:buFont typeface="Calibri"/>
              <a:buAutoNum type="arabicPeriod"/>
            </a:pPr>
            <a:r>
              <a:rPr lang="en-US" sz="3200">
                <a:latin typeface="Calibri"/>
                <a:ea typeface="Calibri"/>
                <a:cs typeface="Calibri"/>
                <a:sym typeface="Calibri"/>
              </a:rPr>
              <a:t>What is an HSA?</a:t>
            </a:r>
            <a:endParaRPr sz="3200">
              <a:latin typeface="Calibri"/>
              <a:ea typeface="Calibri"/>
              <a:cs typeface="Calibri"/>
              <a:sym typeface="Calibri"/>
            </a:endParaRPr>
          </a:p>
          <a:p>
            <a:pPr indent="-457200" lvl="0" marL="457200" rtl="0" algn="l">
              <a:lnSpc>
                <a:spcPct val="90000"/>
              </a:lnSpc>
              <a:spcBef>
                <a:spcPts val="1000"/>
              </a:spcBef>
              <a:spcAft>
                <a:spcPts val="0"/>
              </a:spcAft>
              <a:buClr>
                <a:srgbClr val="273B47"/>
              </a:buClr>
              <a:buSzPts val="3000"/>
              <a:buFont typeface="Calibri"/>
              <a:buAutoNum type="arabicPeriod"/>
            </a:pPr>
            <a:r>
              <a:rPr lang="en-US" sz="3200">
                <a:latin typeface="Calibri"/>
                <a:ea typeface="Calibri"/>
                <a:cs typeface="Calibri"/>
                <a:sym typeface="Calibri"/>
              </a:rPr>
              <a:t>Why an HSA?</a:t>
            </a:r>
            <a:endParaRPr sz="3200">
              <a:latin typeface="Calibri"/>
              <a:ea typeface="Calibri"/>
              <a:cs typeface="Calibri"/>
              <a:sym typeface="Calibri"/>
            </a:endParaRPr>
          </a:p>
          <a:p>
            <a:pPr indent="-457200" lvl="0" marL="457200" rtl="0" algn="l">
              <a:lnSpc>
                <a:spcPct val="90000"/>
              </a:lnSpc>
              <a:spcBef>
                <a:spcPts val="1000"/>
              </a:spcBef>
              <a:spcAft>
                <a:spcPts val="0"/>
              </a:spcAft>
              <a:buClr>
                <a:srgbClr val="273B47"/>
              </a:buClr>
              <a:buSzPts val="3000"/>
              <a:buFont typeface="Calibri"/>
              <a:buAutoNum type="arabicPeriod"/>
            </a:pPr>
            <a:r>
              <a:rPr lang="en-US" sz="3200">
                <a:latin typeface="Calibri"/>
                <a:ea typeface="Calibri"/>
                <a:cs typeface="Calibri"/>
                <a:sym typeface="Calibri"/>
              </a:rPr>
              <a:t>Three ways to use an HSA</a:t>
            </a:r>
            <a:endParaRPr sz="3200">
              <a:latin typeface="Calibri"/>
              <a:ea typeface="Calibri"/>
              <a:cs typeface="Calibri"/>
              <a:sym typeface="Calibri"/>
            </a:endParaRPr>
          </a:p>
          <a:p>
            <a:pPr indent="-457200" lvl="0" marL="457200" rtl="0" algn="l">
              <a:lnSpc>
                <a:spcPct val="90000"/>
              </a:lnSpc>
              <a:spcBef>
                <a:spcPts val="1000"/>
              </a:spcBef>
              <a:spcAft>
                <a:spcPts val="0"/>
              </a:spcAft>
              <a:buClr>
                <a:srgbClr val="273B47"/>
              </a:buClr>
              <a:buSzPts val="3000"/>
              <a:buFont typeface="Calibri"/>
              <a:buAutoNum type="arabicPeriod"/>
            </a:pPr>
            <a:r>
              <a:rPr lang="en-US" sz="3200">
                <a:latin typeface="Calibri"/>
                <a:ea typeface="Calibri"/>
                <a:cs typeface="Calibri"/>
                <a:sym typeface="Calibri"/>
              </a:rPr>
              <a:t>How to enroll and get started</a:t>
            </a:r>
            <a:endParaRPr sz="3200">
              <a:latin typeface="Calibri"/>
              <a:ea typeface="Calibri"/>
              <a:cs typeface="Calibri"/>
              <a:sym typeface="Calibri"/>
            </a:endParaRPr>
          </a:p>
          <a:p>
            <a:pPr indent="-457200" lvl="0" marL="457200" rtl="0" algn="l">
              <a:lnSpc>
                <a:spcPct val="90000"/>
              </a:lnSpc>
              <a:spcBef>
                <a:spcPts val="1000"/>
              </a:spcBef>
              <a:spcAft>
                <a:spcPts val="0"/>
              </a:spcAft>
              <a:buClr>
                <a:srgbClr val="273B47"/>
              </a:buClr>
              <a:buSzPts val="3000"/>
              <a:buFont typeface="Calibri"/>
              <a:buAutoNum type="arabicPeriod"/>
            </a:pPr>
            <a:r>
              <a:rPr lang="en-US" sz="3200">
                <a:latin typeface="Calibri"/>
                <a:ea typeface="Calibri"/>
                <a:cs typeface="Calibri"/>
                <a:sym typeface="Calibri"/>
              </a:rPr>
              <a:t>Lively HSA features</a:t>
            </a:r>
            <a:endParaRPr sz="32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0"/>
          <p:cNvSpPr/>
          <p:nvPr/>
        </p:nvSpPr>
        <p:spPr>
          <a:xfrm>
            <a:off x="1131175" y="1989401"/>
            <a:ext cx="510075"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1</a:t>
            </a:r>
            <a:endParaRPr b="1" i="0" sz="1400" u="none" cap="none" strike="noStrike">
              <a:solidFill>
                <a:srgbClr val="000000"/>
              </a:solidFill>
              <a:latin typeface="Calibri"/>
              <a:ea typeface="Calibri"/>
              <a:cs typeface="Calibri"/>
              <a:sym typeface="Calibri"/>
            </a:endParaRPr>
          </a:p>
        </p:txBody>
      </p:sp>
      <p:sp>
        <p:nvSpPr>
          <p:cNvPr id="629" name="Google Shape;629;p20"/>
          <p:cNvSpPr/>
          <p:nvPr/>
        </p:nvSpPr>
        <p:spPr>
          <a:xfrm>
            <a:off x="1085172" y="3193985"/>
            <a:ext cx="60625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2</a:t>
            </a:r>
            <a:endParaRPr b="1" i="0" sz="1400" u="none" cap="none" strike="noStrike">
              <a:solidFill>
                <a:srgbClr val="000000"/>
              </a:solidFill>
              <a:latin typeface="Calibri"/>
              <a:ea typeface="Calibri"/>
              <a:cs typeface="Calibri"/>
              <a:sym typeface="Calibri"/>
            </a:endParaRPr>
          </a:p>
        </p:txBody>
      </p:sp>
      <p:sp>
        <p:nvSpPr>
          <p:cNvPr id="630" name="Google Shape;630;p20"/>
          <p:cNvSpPr txBox="1"/>
          <p:nvPr/>
        </p:nvSpPr>
        <p:spPr>
          <a:xfrm>
            <a:off x="1741450" y="2050225"/>
            <a:ext cx="32361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Open enrollment runs from </a:t>
            </a:r>
            <a:r>
              <a:rPr b="0" i="0" lang="en-US" sz="2400" u="none" cap="none" strike="noStrike">
                <a:solidFill>
                  <a:schemeClr val="dk1"/>
                </a:solidFill>
                <a:highlight>
                  <a:srgbClr val="FFFF00"/>
                </a:highlight>
                <a:latin typeface="Calibri"/>
                <a:ea typeface="Calibri"/>
                <a:cs typeface="Calibri"/>
                <a:sym typeface="Calibri"/>
              </a:rPr>
              <a:t>&lt;date&gt;</a:t>
            </a:r>
            <a:r>
              <a:rPr b="0" i="0" lang="en-US" sz="2400" u="none" cap="none" strike="noStrike">
                <a:solidFill>
                  <a:schemeClr val="dk1"/>
                </a:solidFill>
                <a:latin typeface="Calibri"/>
                <a:ea typeface="Calibri"/>
                <a:cs typeface="Calibri"/>
                <a:sym typeface="Calibri"/>
              </a:rPr>
              <a:t> to </a:t>
            </a:r>
            <a:r>
              <a:rPr b="0" i="0" lang="en-US" sz="2400" u="none" cap="none" strike="noStrike">
                <a:solidFill>
                  <a:schemeClr val="dk1"/>
                </a:solidFill>
                <a:highlight>
                  <a:srgbClr val="FFFF00"/>
                </a:highlight>
                <a:latin typeface="Calibri"/>
                <a:ea typeface="Calibri"/>
                <a:cs typeface="Calibri"/>
                <a:sym typeface="Calibri"/>
              </a:rPr>
              <a:t>&lt;date&gt;</a:t>
            </a:r>
            <a:endParaRPr b="0" i="0" sz="1400" u="none" cap="none" strike="noStrike">
              <a:solidFill>
                <a:srgbClr val="000000"/>
              </a:solidFill>
              <a:latin typeface="Calibri"/>
              <a:ea typeface="Calibri"/>
              <a:cs typeface="Calibri"/>
              <a:sym typeface="Calibri"/>
            </a:endParaRPr>
          </a:p>
        </p:txBody>
      </p:sp>
      <p:sp>
        <p:nvSpPr>
          <p:cNvPr id="631" name="Google Shape;631;p20"/>
          <p:cNvSpPr txBox="1"/>
          <p:nvPr/>
        </p:nvSpPr>
        <p:spPr>
          <a:xfrm>
            <a:off x="1743707" y="3267330"/>
            <a:ext cx="35589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Be sure to set your election when enrolling. &lt;Company name&gt; will contribute $</a:t>
            </a:r>
            <a:r>
              <a:rPr b="0" i="0" lang="en-US" sz="2400" u="none" cap="none" strike="noStrike">
                <a:solidFill>
                  <a:srgbClr val="273B47"/>
                </a:solidFill>
                <a:highlight>
                  <a:srgbClr val="FFFF00"/>
                </a:highlight>
                <a:latin typeface="Calibri"/>
                <a:ea typeface="Calibri"/>
                <a:cs typeface="Calibri"/>
                <a:sym typeface="Calibri"/>
              </a:rPr>
              <a:t>&lt;single amount&gt;</a:t>
            </a:r>
            <a:r>
              <a:rPr b="0" i="0" lang="en-US" sz="2400" u="none" cap="none" strike="noStrike">
                <a:solidFill>
                  <a:srgbClr val="273B47"/>
                </a:solidFill>
                <a:latin typeface="Calibri"/>
                <a:ea typeface="Calibri"/>
                <a:cs typeface="Calibri"/>
                <a:sym typeface="Calibri"/>
              </a:rPr>
              <a:t> or $</a:t>
            </a:r>
            <a:r>
              <a:rPr b="0" i="0" lang="en-US" sz="2400" u="none" cap="none" strike="noStrike">
                <a:solidFill>
                  <a:srgbClr val="273B47"/>
                </a:solidFill>
                <a:highlight>
                  <a:srgbClr val="FFFF00"/>
                </a:highlight>
                <a:latin typeface="Calibri"/>
                <a:ea typeface="Calibri"/>
                <a:cs typeface="Calibri"/>
                <a:sym typeface="Calibri"/>
              </a:rPr>
              <a:t>&lt;family amount&gt;</a:t>
            </a:r>
            <a:r>
              <a:rPr b="0" i="0" lang="en-US" sz="2400" u="none" cap="none" strike="noStrike">
                <a:solidFill>
                  <a:srgbClr val="273B47"/>
                </a:solidFill>
                <a:latin typeface="Calibri"/>
                <a:ea typeface="Calibri"/>
                <a:cs typeface="Calibri"/>
                <a:sym typeface="Calibri"/>
              </a:rPr>
              <a:t> to your HSA</a:t>
            </a:r>
            <a:endParaRPr b="0" i="0" sz="1400" u="none" cap="none" strike="noStrike">
              <a:solidFill>
                <a:srgbClr val="273B47"/>
              </a:solidFill>
              <a:latin typeface="Calibri"/>
              <a:ea typeface="Calibri"/>
              <a:cs typeface="Calibri"/>
              <a:sym typeface="Calibri"/>
            </a:endParaRPr>
          </a:p>
        </p:txBody>
      </p:sp>
      <p:sp>
        <p:nvSpPr>
          <p:cNvPr id="632" name="Google Shape;632;p20"/>
          <p:cNvSpPr/>
          <p:nvPr/>
        </p:nvSpPr>
        <p:spPr>
          <a:xfrm>
            <a:off x="5573964" y="1964349"/>
            <a:ext cx="579005"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3</a:t>
            </a:r>
            <a:endParaRPr b="1" i="0" sz="1400" u="none" cap="none" strike="noStrike">
              <a:solidFill>
                <a:srgbClr val="000000"/>
              </a:solidFill>
              <a:latin typeface="Calibri"/>
              <a:ea typeface="Calibri"/>
              <a:cs typeface="Calibri"/>
              <a:sym typeface="Calibri"/>
            </a:endParaRPr>
          </a:p>
        </p:txBody>
      </p:sp>
      <p:sp>
        <p:nvSpPr>
          <p:cNvPr id="633" name="Google Shape;633;p20"/>
          <p:cNvSpPr txBox="1"/>
          <p:nvPr/>
        </p:nvSpPr>
        <p:spPr>
          <a:xfrm>
            <a:off x="6581865" y="2073149"/>
            <a:ext cx="40722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Enrollment instructions </a:t>
            </a:r>
            <a:r>
              <a:rPr b="0" i="0" lang="en-US" sz="2400" u="none" cap="none" strike="noStrike">
                <a:solidFill>
                  <a:srgbClr val="273B47"/>
                </a:solidFill>
                <a:highlight>
                  <a:srgbClr val="FFFF00"/>
                </a:highlight>
                <a:latin typeface="Calibri"/>
                <a:ea typeface="Calibri"/>
                <a:cs typeface="Calibri"/>
                <a:sym typeface="Calibri"/>
              </a:rPr>
              <a:t>&lt;customize with instructions specific to your company&gt;</a:t>
            </a:r>
            <a:endParaRPr b="0" i="0" sz="1400" u="none" cap="none" strike="noStrike">
              <a:solidFill>
                <a:srgbClr val="273B47"/>
              </a:solidFill>
              <a:latin typeface="Calibri"/>
              <a:ea typeface="Calibri"/>
              <a:cs typeface="Calibri"/>
              <a:sym typeface="Calibri"/>
            </a:endParaRPr>
          </a:p>
        </p:txBody>
      </p:sp>
      <p:sp>
        <p:nvSpPr>
          <p:cNvPr id="634" name="Google Shape;634;p20"/>
          <p:cNvSpPr/>
          <p:nvPr/>
        </p:nvSpPr>
        <p:spPr>
          <a:xfrm>
            <a:off x="5538698" y="3239437"/>
            <a:ext cx="64953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4</a:t>
            </a:r>
            <a:endParaRPr b="1" i="0" sz="1400" u="none" cap="none" strike="noStrike">
              <a:solidFill>
                <a:srgbClr val="000000"/>
              </a:solidFill>
              <a:latin typeface="Calibri"/>
              <a:ea typeface="Calibri"/>
              <a:cs typeface="Calibri"/>
              <a:sym typeface="Calibri"/>
            </a:endParaRPr>
          </a:p>
        </p:txBody>
      </p:sp>
      <p:sp>
        <p:nvSpPr>
          <p:cNvPr id="635" name="Google Shape;635;p20"/>
          <p:cNvSpPr txBox="1"/>
          <p:nvPr/>
        </p:nvSpPr>
        <p:spPr>
          <a:xfrm>
            <a:off x="6584123" y="3377935"/>
            <a:ext cx="3236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Check your email</a:t>
            </a:r>
            <a:endParaRPr b="0" i="0" sz="2400" u="none" cap="none" strike="noStrike">
              <a:solidFill>
                <a:srgbClr val="273B47"/>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Finalize account by following the steps in an email from Lively</a:t>
            </a:r>
            <a:endParaRPr b="0" i="0" sz="1400" u="none" cap="none" strike="noStrike">
              <a:solidFill>
                <a:srgbClr val="273B47"/>
              </a:solidFill>
              <a:latin typeface="Calibri"/>
              <a:ea typeface="Calibri"/>
              <a:cs typeface="Calibri"/>
              <a:sym typeface="Calibri"/>
            </a:endParaRPr>
          </a:p>
        </p:txBody>
      </p:sp>
      <p:sp>
        <p:nvSpPr>
          <p:cNvPr id="636" name="Google Shape;636;p20"/>
          <p:cNvSpPr txBox="1"/>
          <p:nvPr>
            <p:ph idx="1" type="body"/>
          </p:nvPr>
        </p:nvSpPr>
        <p:spPr>
          <a:xfrm>
            <a:off x="671804" y="806505"/>
            <a:ext cx="108423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rgbClr val="273B47"/>
              </a:buClr>
              <a:buSzPts val="3300"/>
              <a:buNone/>
            </a:pPr>
            <a:r>
              <a:rPr lang="en-US" sz="3600">
                <a:latin typeface="Calibri"/>
                <a:ea typeface="Calibri"/>
                <a:cs typeface="Calibri"/>
                <a:sym typeface="Calibri"/>
              </a:rPr>
              <a:t>Get enrolled</a:t>
            </a:r>
            <a:endParaRPr sz="3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1"/>
          <p:cNvSpPr txBox="1"/>
          <p:nvPr>
            <p:ph idx="1" type="body"/>
          </p:nvPr>
        </p:nvSpPr>
        <p:spPr>
          <a:xfrm>
            <a:off x="671804" y="806505"/>
            <a:ext cx="108423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rgbClr val="273B47"/>
              </a:buClr>
              <a:buSzPts val="3300"/>
              <a:buNone/>
            </a:pPr>
            <a:r>
              <a:rPr lang="en-US" sz="3600">
                <a:latin typeface="Calibri"/>
                <a:ea typeface="Calibri"/>
                <a:cs typeface="Calibri"/>
                <a:sym typeface="Calibri"/>
              </a:rPr>
              <a:t>What to expect after you enroll</a:t>
            </a:r>
            <a:endParaRPr sz="3600">
              <a:latin typeface="Calibri"/>
              <a:ea typeface="Calibri"/>
              <a:cs typeface="Calibri"/>
              <a:sym typeface="Calibri"/>
            </a:endParaRPr>
          </a:p>
        </p:txBody>
      </p:sp>
      <p:sp>
        <p:nvSpPr>
          <p:cNvPr id="642" name="Google Shape;642;p21"/>
          <p:cNvSpPr/>
          <p:nvPr/>
        </p:nvSpPr>
        <p:spPr>
          <a:xfrm>
            <a:off x="1131175" y="1992527"/>
            <a:ext cx="5100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1</a:t>
            </a:r>
            <a:endParaRPr b="1" i="0" sz="1400" u="none" cap="none" strike="noStrike">
              <a:solidFill>
                <a:srgbClr val="000000"/>
              </a:solidFill>
              <a:latin typeface="Calibri"/>
              <a:ea typeface="Calibri"/>
              <a:cs typeface="Calibri"/>
              <a:sym typeface="Calibri"/>
            </a:endParaRPr>
          </a:p>
        </p:txBody>
      </p:sp>
      <p:sp>
        <p:nvSpPr>
          <p:cNvPr id="643" name="Google Shape;643;p21"/>
          <p:cNvSpPr/>
          <p:nvPr/>
        </p:nvSpPr>
        <p:spPr>
          <a:xfrm>
            <a:off x="1085173" y="3334897"/>
            <a:ext cx="6063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2</a:t>
            </a:r>
            <a:endParaRPr b="1" i="0" sz="1400" u="none" cap="none" strike="noStrike">
              <a:solidFill>
                <a:srgbClr val="000000"/>
              </a:solidFill>
              <a:latin typeface="Calibri"/>
              <a:ea typeface="Calibri"/>
              <a:cs typeface="Calibri"/>
              <a:sym typeface="Calibri"/>
            </a:endParaRPr>
          </a:p>
        </p:txBody>
      </p:sp>
      <p:sp>
        <p:nvSpPr>
          <p:cNvPr id="644" name="Google Shape;644;p21"/>
          <p:cNvSpPr txBox="1"/>
          <p:nvPr/>
        </p:nvSpPr>
        <p:spPr>
          <a:xfrm>
            <a:off x="1741451" y="2040825"/>
            <a:ext cx="79884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Look for your debit card in the mail 1-2 weeks before our health plan start date of </a:t>
            </a:r>
            <a:r>
              <a:rPr b="0" i="0" lang="en-US" sz="2400" u="none" cap="none" strike="noStrike">
                <a:solidFill>
                  <a:srgbClr val="273B47"/>
                </a:solidFill>
                <a:highlight>
                  <a:srgbClr val="FFFF00"/>
                </a:highlight>
                <a:latin typeface="Calibri"/>
                <a:ea typeface="Calibri"/>
                <a:cs typeface="Calibri"/>
                <a:sym typeface="Calibri"/>
              </a:rPr>
              <a:t>&lt;plan start date&gt;</a:t>
            </a:r>
            <a:r>
              <a:rPr b="0" i="0" lang="en-US" sz="2400" u="none" cap="none" strike="noStrike">
                <a:solidFill>
                  <a:srgbClr val="273B47"/>
                </a:solidFill>
                <a:latin typeface="Calibri"/>
                <a:ea typeface="Calibri"/>
                <a:cs typeface="Calibri"/>
                <a:sym typeface="Calibri"/>
              </a:rPr>
              <a:t>. Be sure to activate it immediately.</a:t>
            </a:r>
            <a:endParaRPr b="0" i="0" sz="1400" u="none" cap="none" strike="noStrike">
              <a:solidFill>
                <a:srgbClr val="273B47"/>
              </a:solidFill>
              <a:latin typeface="Calibri"/>
              <a:ea typeface="Calibri"/>
              <a:cs typeface="Calibri"/>
              <a:sym typeface="Calibri"/>
            </a:endParaRPr>
          </a:p>
        </p:txBody>
      </p:sp>
      <p:sp>
        <p:nvSpPr>
          <p:cNvPr id="645" name="Google Shape;645;p21"/>
          <p:cNvSpPr txBox="1"/>
          <p:nvPr/>
        </p:nvSpPr>
        <p:spPr>
          <a:xfrm>
            <a:off x="1743644" y="3408247"/>
            <a:ext cx="79884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Out-of-pocket qualified expenses can be paid with your HSA beginning on  </a:t>
            </a:r>
            <a:r>
              <a:rPr b="0" i="0" lang="en-US" sz="2400" u="none" cap="none" strike="noStrike">
                <a:solidFill>
                  <a:srgbClr val="273B47"/>
                </a:solidFill>
                <a:highlight>
                  <a:srgbClr val="FFFF00"/>
                </a:highlight>
                <a:latin typeface="Calibri"/>
                <a:ea typeface="Calibri"/>
                <a:cs typeface="Calibri"/>
                <a:sym typeface="Calibri"/>
              </a:rPr>
              <a:t>&lt;plan start date&gt;</a:t>
            </a:r>
            <a:r>
              <a:rPr b="0" i="0" lang="en-US" sz="2400" u="none" cap="none" strike="noStrike">
                <a:solidFill>
                  <a:srgbClr val="273B47"/>
                </a:solidFill>
                <a:latin typeface="Calibri"/>
                <a:ea typeface="Calibri"/>
                <a:cs typeface="Calibri"/>
                <a:sym typeface="Calibri"/>
              </a:rPr>
              <a:t>.</a:t>
            </a:r>
            <a:endParaRPr b="0" i="0" sz="1400" u="none" cap="none" strike="noStrike">
              <a:solidFill>
                <a:srgbClr val="273B47"/>
              </a:solidFill>
              <a:latin typeface="Calibri"/>
              <a:ea typeface="Calibri"/>
              <a:cs typeface="Calibri"/>
              <a:sym typeface="Calibri"/>
            </a:endParaRPr>
          </a:p>
        </p:txBody>
      </p:sp>
      <p:sp>
        <p:nvSpPr>
          <p:cNvPr id="646" name="Google Shape;646;p21"/>
          <p:cNvSpPr/>
          <p:nvPr/>
        </p:nvSpPr>
        <p:spPr>
          <a:xfrm>
            <a:off x="1100887" y="4476851"/>
            <a:ext cx="5790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Calibri"/>
                <a:ea typeface="Calibri"/>
                <a:cs typeface="Calibri"/>
                <a:sym typeface="Calibri"/>
              </a:rPr>
              <a:t>3</a:t>
            </a:r>
            <a:endParaRPr b="1" i="0" sz="1400" u="none" cap="none" strike="noStrike">
              <a:solidFill>
                <a:srgbClr val="000000"/>
              </a:solidFill>
              <a:latin typeface="Calibri"/>
              <a:ea typeface="Calibri"/>
              <a:cs typeface="Calibri"/>
              <a:sym typeface="Calibri"/>
            </a:endParaRPr>
          </a:p>
        </p:txBody>
      </p:sp>
      <p:sp>
        <p:nvSpPr>
          <p:cNvPr id="647" name="Google Shape;647;p21"/>
          <p:cNvSpPr txBox="1"/>
          <p:nvPr/>
        </p:nvSpPr>
        <p:spPr>
          <a:xfrm>
            <a:off x="1745838" y="4550200"/>
            <a:ext cx="79830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73B47"/>
                </a:solidFill>
                <a:latin typeface="Calibri"/>
                <a:ea typeface="Calibri"/>
                <a:cs typeface="Calibri"/>
                <a:sym typeface="Calibri"/>
              </a:rPr>
              <a:t>Your initial HSA contribution will be deposited into your HSA within a couple days of the </a:t>
            </a:r>
            <a:r>
              <a:rPr b="0" i="0" lang="en-US" sz="2400" u="none" cap="none" strike="noStrike">
                <a:solidFill>
                  <a:srgbClr val="273B47"/>
                </a:solidFill>
                <a:highlight>
                  <a:srgbClr val="FFFF00"/>
                </a:highlight>
                <a:latin typeface="Calibri"/>
                <a:ea typeface="Calibri"/>
                <a:cs typeface="Calibri"/>
                <a:sym typeface="Calibri"/>
              </a:rPr>
              <a:t>&lt;payroll date&gt;</a:t>
            </a:r>
            <a:r>
              <a:rPr b="0" i="0" lang="en-US" sz="2400" u="none" cap="none" strike="noStrike">
                <a:solidFill>
                  <a:srgbClr val="273B47"/>
                </a:solidFill>
                <a:latin typeface="Calibri"/>
                <a:ea typeface="Calibri"/>
                <a:cs typeface="Calibri"/>
                <a:sym typeface="Calibri"/>
              </a:rPr>
              <a:t> payroll cycle.</a:t>
            </a:r>
            <a:endParaRPr b="0" i="0" sz="1400" u="none" cap="none" strike="noStrike">
              <a:solidFill>
                <a:srgbClr val="273B47"/>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2"/>
          <p:cNvSpPr txBox="1"/>
          <p:nvPr>
            <p:ph type="title"/>
          </p:nvPr>
        </p:nvSpPr>
        <p:spPr>
          <a:xfrm>
            <a:off x="3595151" y="1629190"/>
            <a:ext cx="2816419" cy="23414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20000"/>
              <a:buFont typeface="Merriweather Black"/>
              <a:buNone/>
            </a:pPr>
            <a:r>
              <a:rPr lang="en-US">
                <a:latin typeface="Georgia"/>
                <a:ea typeface="Georgia"/>
                <a:cs typeface="Georgia"/>
                <a:sym typeface="Georgia"/>
              </a:rPr>
              <a:t>5</a:t>
            </a:r>
            <a:endParaRPr>
              <a:latin typeface="Georgia"/>
              <a:ea typeface="Georgia"/>
              <a:cs typeface="Georgia"/>
              <a:sym typeface="Georgia"/>
            </a:endParaRPr>
          </a:p>
        </p:txBody>
      </p:sp>
      <p:sp>
        <p:nvSpPr>
          <p:cNvPr id="654" name="Google Shape;654;p22"/>
          <p:cNvSpPr txBox="1"/>
          <p:nvPr>
            <p:ph idx="1" type="body"/>
          </p:nvPr>
        </p:nvSpPr>
        <p:spPr>
          <a:xfrm>
            <a:off x="4588374" y="2971800"/>
            <a:ext cx="5407396" cy="239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Features of </a:t>
            </a:r>
            <a:br>
              <a:rPr lang="en-US" sz="4000">
                <a:latin typeface="Georgia"/>
                <a:ea typeface="Georgia"/>
                <a:cs typeface="Georgia"/>
                <a:sym typeface="Georgia"/>
              </a:rPr>
            </a:br>
            <a:r>
              <a:rPr lang="en-US" sz="4000">
                <a:latin typeface="Georgia"/>
                <a:ea typeface="Georgia"/>
                <a:cs typeface="Georgia"/>
                <a:sym typeface="Georgia"/>
              </a:rPr>
              <a:t>Lively HSA</a:t>
            </a:r>
            <a:endParaRPr sz="400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3"/>
          <p:cNvSpPr txBox="1"/>
          <p:nvPr>
            <p:ph idx="1" type="body"/>
          </p:nvPr>
        </p:nvSpPr>
        <p:spPr>
          <a:xfrm>
            <a:off x="511700" y="956000"/>
            <a:ext cx="7049400" cy="1220400"/>
          </a:xfrm>
          <a:prstGeom prst="rect">
            <a:avLst/>
          </a:prstGeom>
          <a:noFill/>
          <a:ln>
            <a:noFill/>
          </a:ln>
        </p:spPr>
        <p:txBody>
          <a:bodyPr anchorCtr="0" anchor="ctr" bIns="45700" lIns="91425" spcFirstLastPara="1" rIns="91425" wrap="square" tIns="45700">
            <a:noAutofit/>
          </a:bodyPr>
          <a:lstStyle/>
          <a:p>
            <a:pPr indent="0" lvl="0" marL="0" rtl="0" algn="l">
              <a:lnSpc>
                <a:spcPct val="104545"/>
              </a:lnSpc>
              <a:spcBef>
                <a:spcPts val="0"/>
              </a:spcBef>
              <a:spcAft>
                <a:spcPts val="0"/>
              </a:spcAft>
              <a:buClr>
                <a:schemeClr val="dk1"/>
              </a:buClr>
              <a:buSzPts val="1100"/>
              <a:buFont typeface="Arial"/>
              <a:buNone/>
            </a:pPr>
            <a:r>
              <a:rPr lang="en-US" sz="3600">
                <a:solidFill>
                  <a:srgbClr val="273B47"/>
                </a:solidFill>
                <a:latin typeface="Calibri"/>
                <a:ea typeface="Calibri"/>
                <a:cs typeface="Calibri"/>
                <a:sym typeface="Calibri"/>
              </a:rPr>
              <a:t>Spending from your HSA</a:t>
            </a:r>
            <a:endParaRPr sz="3600">
              <a:solidFill>
                <a:srgbClr val="273B47"/>
              </a:solidFill>
              <a:latin typeface="Calibri"/>
              <a:ea typeface="Calibri"/>
              <a:cs typeface="Calibri"/>
              <a:sym typeface="Calibri"/>
            </a:endParaRPr>
          </a:p>
        </p:txBody>
      </p:sp>
      <p:sp>
        <p:nvSpPr>
          <p:cNvPr id="660" name="Google Shape;660;p23"/>
          <p:cNvSpPr txBox="1"/>
          <p:nvPr/>
        </p:nvSpPr>
        <p:spPr>
          <a:xfrm>
            <a:off x="511700" y="2438450"/>
            <a:ext cx="2658220" cy="2133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n-US" sz="2000" u="none" cap="none" strike="noStrike">
                <a:solidFill>
                  <a:srgbClr val="273B47"/>
                </a:solidFill>
                <a:latin typeface="Calibri"/>
                <a:ea typeface="Calibri"/>
                <a:cs typeface="Calibri"/>
                <a:sym typeface="Calibri"/>
              </a:rPr>
              <a:t>Your HSA debit card is the safest and most convenient way to pay with your HSA.</a:t>
            </a:r>
            <a:endParaRPr b="0" i="0" sz="2000" u="none" cap="none" strike="noStrike">
              <a:solidFill>
                <a:srgbClr val="273B47"/>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rgbClr val="273B47"/>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0" i="0" lang="en-US" sz="2000" u="none" cap="none" strike="noStrike">
                <a:solidFill>
                  <a:srgbClr val="273B47"/>
                </a:solidFill>
                <a:latin typeface="Calibri"/>
                <a:ea typeface="Calibri"/>
                <a:cs typeface="Calibri"/>
                <a:sym typeface="Calibri"/>
              </a:rPr>
              <a:t>If you pay for qualified expenses out of pocket, reimburse yourself from your HSA.</a:t>
            </a:r>
            <a:endParaRPr b="0" i="0" sz="2000" u="none" cap="none" strike="noStrike">
              <a:solidFill>
                <a:srgbClr val="273B47"/>
              </a:solidFill>
              <a:latin typeface="Calibri"/>
              <a:ea typeface="Calibri"/>
              <a:cs typeface="Calibri"/>
              <a:sym typeface="Calibri"/>
            </a:endParaRPr>
          </a:p>
          <a:p>
            <a:pPr indent="0" lvl="0" marL="57150" marR="0" rtl="0" algn="l">
              <a:lnSpc>
                <a:spcPct val="90000"/>
              </a:lnSpc>
              <a:spcBef>
                <a:spcPts val="0"/>
              </a:spcBef>
              <a:spcAft>
                <a:spcPts val="0"/>
              </a:spcAft>
              <a:buClr>
                <a:schemeClr val="dk1"/>
              </a:buClr>
              <a:buSzPts val="1100"/>
              <a:buFont typeface="Arial"/>
              <a:buNone/>
            </a:pPr>
            <a:r>
              <a:t/>
            </a:r>
            <a:endParaRPr b="0" i="0" sz="2000" u="none" cap="none" strike="noStrike">
              <a:solidFill>
                <a:srgbClr val="273B47"/>
              </a:solidFill>
              <a:latin typeface="Calibri"/>
              <a:ea typeface="Calibri"/>
              <a:cs typeface="Calibri"/>
              <a:sym typeface="Calibri"/>
            </a:endParaRPr>
          </a:p>
          <a:p>
            <a:pPr indent="0" lvl="0" marL="57150" marR="0" rtl="0" algn="l">
              <a:lnSpc>
                <a:spcPct val="90000"/>
              </a:lnSpc>
              <a:spcBef>
                <a:spcPts val="0"/>
              </a:spcBef>
              <a:spcAft>
                <a:spcPts val="0"/>
              </a:spcAft>
              <a:buClr>
                <a:schemeClr val="dk1"/>
              </a:buClr>
              <a:buSzPts val="1100"/>
              <a:buFont typeface="Arial"/>
              <a:buNone/>
            </a:pPr>
            <a:r>
              <a:t/>
            </a:r>
            <a:endParaRPr b="0" i="0" sz="2000" u="none" cap="none" strike="noStrike">
              <a:solidFill>
                <a:srgbClr val="273B47"/>
              </a:solidFill>
              <a:latin typeface="Calibri"/>
              <a:ea typeface="Calibri"/>
              <a:cs typeface="Calibri"/>
              <a:sym typeface="Calibri"/>
            </a:endParaRPr>
          </a:p>
        </p:txBody>
      </p:sp>
      <p:sp>
        <p:nvSpPr>
          <p:cNvPr id="661" name="Google Shape;661;p23"/>
          <p:cNvSpPr txBox="1"/>
          <p:nvPr>
            <p:ph idx="5" type="body"/>
          </p:nvPr>
        </p:nvSpPr>
        <p:spPr>
          <a:xfrm>
            <a:off x="9358075" y="418855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sz="2000"/>
              <a:t>Each time you pay from your HSA, upload receipts to your Lively dashboard</a:t>
            </a:r>
            <a:endParaRPr sz="2000"/>
          </a:p>
        </p:txBody>
      </p:sp>
      <p:sp>
        <p:nvSpPr>
          <p:cNvPr id="662" name="Google Shape;662;p23"/>
          <p:cNvSpPr txBox="1"/>
          <p:nvPr>
            <p:ph idx="6" type="body"/>
          </p:nvPr>
        </p:nvSpPr>
        <p:spPr>
          <a:xfrm>
            <a:off x="6839750" y="4188550"/>
            <a:ext cx="21411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sz="2000"/>
              <a:t>You can pay yourself back for qualified purchases anytime in the future</a:t>
            </a:r>
            <a:endParaRPr sz="2000"/>
          </a:p>
        </p:txBody>
      </p:sp>
      <p:sp>
        <p:nvSpPr>
          <p:cNvPr id="663" name="Google Shape;663;p23"/>
          <p:cNvSpPr txBox="1"/>
          <p:nvPr>
            <p:ph idx="7" type="body"/>
          </p:nvPr>
        </p:nvSpPr>
        <p:spPr>
          <a:xfrm>
            <a:off x="4481275" y="418855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300"/>
              <a:buNone/>
            </a:pPr>
            <a:r>
              <a:rPr lang="en-US" sz="2000"/>
              <a:t>Add your debit card to your mobile wallet for even more convenience</a:t>
            </a:r>
            <a:endParaRPr sz="2000"/>
          </a:p>
        </p:txBody>
      </p:sp>
      <p:pic>
        <p:nvPicPr>
          <p:cNvPr id="664" name="Google Shape;664;p23"/>
          <p:cNvPicPr preferRelativeResize="0"/>
          <p:nvPr/>
        </p:nvPicPr>
        <p:blipFill rotWithShape="1">
          <a:blip r:embed="rId3">
            <a:alphaModFix/>
          </a:blip>
          <a:srcRect b="0" l="0" r="0" t="0"/>
          <a:stretch/>
        </p:blipFill>
        <p:spPr>
          <a:xfrm>
            <a:off x="4496563" y="2446013"/>
            <a:ext cx="1965960" cy="1965960"/>
          </a:xfrm>
          <a:prstGeom prst="rect">
            <a:avLst/>
          </a:prstGeom>
          <a:noFill/>
          <a:ln>
            <a:noFill/>
          </a:ln>
        </p:spPr>
      </p:pic>
      <p:pic>
        <p:nvPicPr>
          <p:cNvPr id="665" name="Google Shape;665;p23"/>
          <p:cNvPicPr preferRelativeResize="0"/>
          <p:nvPr/>
        </p:nvPicPr>
        <p:blipFill rotWithShape="1">
          <a:blip r:embed="rId4">
            <a:alphaModFix/>
          </a:blip>
          <a:srcRect b="0" l="0" r="0" t="0"/>
          <a:stretch/>
        </p:blipFill>
        <p:spPr>
          <a:xfrm>
            <a:off x="9358125" y="2438450"/>
            <a:ext cx="1981100" cy="1981100"/>
          </a:xfrm>
          <a:prstGeom prst="rect">
            <a:avLst/>
          </a:prstGeom>
          <a:noFill/>
          <a:ln>
            <a:noFill/>
          </a:ln>
        </p:spPr>
      </p:pic>
      <p:pic>
        <p:nvPicPr>
          <p:cNvPr id="666" name="Google Shape;666;p23"/>
          <p:cNvPicPr preferRelativeResize="0"/>
          <p:nvPr/>
        </p:nvPicPr>
        <p:blipFill rotWithShape="1">
          <a:blip r:embed="rId5">
            <a:alphaModFix/>
          </a:blip>
          <a:srcRect b="0" l="0" r="0" t="0"/>
          <a:stretch/>
        </p:blipFill>
        <p:spPr>
          <a:xfrm>
            <a:off x="6907750" y="2526738"/>
            <a:ext cx="1969163" cy="19691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24"/>
          <p:cNvSpPr txBox="1"/>
          <p:nvPr/>
        </p:nvSpPr>
        <p:spPr>
          <a:xfrm>
            <a:off x="3199410" y="5883234"/>
            <a:ext cx="3143100" cy="399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Lively Dashboard</a:t>
            </a:r>
            <a:endParaRPr b="1" i="0" sz="1400" u="none" cap="none" strike="noStrike">
              <a:solidFill>
                <a:srgbClr val="000000"/>
              </a:solidFill>
              <a:latin typeface="Calibri"/>
              <a:ea typeface="Calibri"/>
              <a:cs typeface="Calibri"/>
              <a:sym typeface="Calibri"/>
            </a:endParaRPr>
          </a:p>
        </p:txBody>
      </p:sp>
      <p:sp>
        <p:nvSpPr>
          <p:cNvPr id="672" name="Google Shape;672;p24"/>
          <p:cNvSpPr txBox="1"/>
          <p:nvPr/>
        </p:nvSpPr>
        <p:spPr>
          <a:xfrm>
            <a:off x="7955419" y="5883209"/>
            <a:ext cx="1708200" cy="399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Mobile App</a:t>
            </a:r>
            <a:endParaRPr b="1" i="0" sz="1400" u="none" cap="none" strike="noStrike">
              <a:solidFill>
                <a:srgbClr val="000000"/>
              </a:solidFill>
              <a:latin typeface="Arial"/>
              <a:ea typeface="Arial"/>
              <a:cs typeface="Arial"/>
              <a:sym typeface="Arial"/>
            </a:endParaRPr>
          </a:p>
        </p:txBody>
      </p:sp>
      <p:sp>
        <p:nvSpPr>
          <p:cNvPr id="673" name="Google Shape;673;p24"/>
          <p:cNvSpPr txBox="1"/>
          <p:nvPr>
            <p:ph idx="1" type="body"/>
          </p:nvPr>
        </p:nvSpPr>
        <p:spPr>
          <a:xfrm>
            <a:off x="671802" y="806500"/>
            <a:ext cx="6710400" cy="1220400"/>
          </a:xfrm>
          <a:prstGeom prst="rect">
            <a:avLst/>
          </a:prstGeom>
          <a:noFill/>
          <a:ln>
            <a:noFill/>
          </a:ln>
        </p:spPr>
        <p:txBody>
          <a:bodyPr anchorCtr="0" anchor="ctr" bIns="45700" lIns="91425" spcFirstLastPara="1" rIns="91425" wrap="square" tIns="45700">
            <a:noAutofit/>
          </a:bodyPr>
          <a:lstStyle/>
          <a:p>
            <a:pPr indent="0" lvl="0" marL="0" rtl="0" algn="l">
              <a:lnSpc>
                <a:spcPct val="105000"/>
              </a:lnSpc>
              <a:spcBef>
                <a:spcPts val="0"/>
              </a:spcBef>
              <a:spcAft>
                <a:spcPts val="0"/>
              </a:spcAft>
              <a:buClr>
                <a:schemeClr val="dk1"/>
              </a:buClr>
              <a:buSzPts val="1100"/>
              <a:buNone/>
            </a:pPr>
            <a:r>
              <a:rPr lang="en-US" sz="3600">
                <a:solidFill>
                  <a:srgbClr val="273B47"/>
                </a:solidFill>
                <a:latin typeface="Calibri"/>
                <a:ea typeface="Calibri"/>
                <a:cs typeface="Calibri"/>
                <a:sym typeface="Calibri"/>
              </a:rPr>
              <a:t>Manage accounts effortlessly, even while on the go</a:t>
            </a:r>
            <a:endParaRPr sz="3600">
              <a:solidFill>
                <a:srgbClr val="273B47"/>
              </a:solidFill>
              <a:latin typeface="Calibri"/>
              <a:ea typeface="Calibri"/>
              <a:cs typeface="Calibri"/>
              <a:sym typeface="Calibri"/>
            </a:endParaRPr>
          </a:p>
        </p:txBody>
      </p:sp>
      <p:pic>
        <p:nvPicPr>
          <p:cNvPr descr="A screenshot of a cell phone&#10;&#10;Description automatically generated" id="674" name="Google Shape;674;p24"/>
          <p:cNvPicPr preferRelativeResize="0"/>
          <p:nvPr/>
        </p:nvPicPr>
        <p:blipFill rotWithShape="1">
          <a:blip r:embed="rId3">
            <a:alphaModFix/>
          </a:blip>
          <a:srcRect b="0" l="0" r="0" t="0"/>
          <a:stretch/>
        </p:blipFill>
        <p:spPr>
          <a:xfrm>
            <a:off x="2088615" y="2266415"/>
            <a:ext cx="5364688" cy="3377277"/>
          </a:xfrm>
          <a:prstGeom prst="rect">
            <a:avLst/>
          </a:prstGeom>
          <a:noFill/>
          <a:ln cap="flat" cmpd="sng" w="9525">
            <a:solidFill>
              <a:srgbClr val="C3C9CD"/>
            </a:solidFill>
            <a:prstDash val="solid"/>
            <a:round/>
            <a:headEnd len="sm" w="sm" type="none"/>
            <a:tailEnd len="sm" w="sm" type="none"/>
          </a:ln>
        </p:spPr>
      </p:pic>
      <p:pic>
        <p:nvPicPr>
          <p:cNvPr id="675" name="Google Shape;675;p24"/>
          <p:cNvPicPr preferRelativeResize="0"/>
          <p:nvPr/>
        </p:nvPicPr>
        <p:blipFill rotWithShape="1">
          <a:blip r:embed="rId4">
            <a:alphaModFix/>
          </a:blip>
          <a:srcRect b="0" l="0" r="0" t="0"/>
          <a:stretch/>
        </p:blipFill>
        <p:spPr>
          <a:xfrm>
            <a:off x="7515668" y="2267712"/>
            <a:ext cx="2587707" cy="33741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5"/>
          <p:cNvSpPr/>
          <p:nvPr/>
        </p:nvSpPr>
        <p:spPr>
          <a:xfrm>
            <a:off x="1038944" y="3944777"/>
            <a:ext cx="41079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HSA Guided Portfolio</a:t>
            </a:r>
            <a:endParaRPr b="1" i="0" sz="1400" u="none" cap="none" strike="noStrike">
              <a:solidFill>
                <a:srgbClr val="000000"/>
              </a:solidFill>
              <a:latin typeface="Calibri"/>
              <a:ea typeface="Calibri"/>
              <a:cs typeface="Calibri"/>
              <a:sym typeface="Calibri"/>
            </a:endParaRPr>
          </a:p>
        </p:txBody>
      </p:sp>
      <p:sp>
        <p:nvSpPr>
          <p:cNvPr id="682" name="Google Shape;682;p25"/>
          <p:cNvSpPr/>
          <p:nvPr/>
        </p:nvSpPr>
        <p:spPr>
          <a:xfrm>
            <a:off x="857863" y="4314076"/>
            <a:ext cx="4751400" cy="1587515"/>
          </a:xfrm>
          <a:prstGeom prst="rect">
            <a:avLst/>
          </a:prstGeom>
          <a:noFill/>
          <a:ln>
            <a:noFill/>
          </a:ln>
        </p:spPr>
        <p:txBody>
          <a:bodyPr anchorCtr="0" anchor="t" bIns="45700" lIns="91425" spcFirstLastPara="1" rIns="91425" wrap="square" tIns="45700">
            <a:noAutofit/>
          </a:bodyPr>
          <a:lstStyle/>
          <a:p>
            <a:pPr indent="-273050" lvl="0" marL="285750" marR="0" rtl="0" algn="l">
              <a:lnSpc>
                <a:spcPct val="100000"/>
              </a:lnSpc>
              <a:spcBef>
                <a:spcPts val="0"/>
              </a:spcBef>
              <a:spcAft>
                <a:spcPts val="0"/>
              </a:spcAft>
              <a:buClr>
                <a:schemeClr val="dk1"/>
              </a:buClr>
              <a:buSzPts val="1600"/>
              <a:buFont typeface="Source Sans Pro"/>
              <a:buChar char="•"/>
            </a:pPr>
            <a:r>
              <a:rPr b="0" i="0" lang="en-US" sz="1700" u="none" cap="none" strike="noStrike">
                <a:solidFill>
                  <a:schemeClr val="dk1"/>
                </a:solidFill>
                <a:latin typeface="Calibri"/>
                <a:ea typeface="Calibri"/>
                <a:cs typeface="Calibri"/>
                <a:sym typeface="Calibri"/>
              </a:rPr>
              <a:t>Personalized suggestions tailored to your risk preferences and time horizons with a high-quality, low-cost funds.</a:t>
            </a:r>
            <a:endParaRPr b="0" i="0" sz="1700" u="none" cap="none" strike="noStrike">
              <a:solidFill>
                <a:srgbClr val="000000"/>
              </a:solidFill>
              <a:latin typeface="Calibri"/>
              <a:ea typeface="Calibri"/>
              <a:cs typeface="Calibri"/>
              <a:sym typeface="Calibri"/>
            </a:endParaRPr>
          </a:p>
          <a:p>
            <a:pPr indent="-273050" lvl="0" marL="285750" marR="0" rtl="0" algn="l">
              <a:lnSpc>
                <a:spcPct val="100000"/>
              </a:lnSpc>
              <a:spcBef>
                <a:spcPts val="0"/>
              </a:spcBef>
              <a:spcAft>
                <a:spcPts val="0"/>
              </a:spcAft>
              <a:buClr>
                <a:schemeClr val="dk1"/>
              </a:buClr>
              <a:buSzPts val="1600"/>
              <a:buFont typeface="Source Sans Pro"/>
              <a:buChar char="•"/>
            </a:pPr>
            <a:r>
              <a:rPr b="0" i="0" lang="en-US" sz="1700" u="none" cap="none" strike="noStrike">
                <a:solidFill>
                  <a:schemeClr val="dk1"/>
                </a:solidFill>
                <a:latin typeface="Calibri"/>
                <a:ea typeface="Calibri"/>
                <a:cs typeface="Calibri"/>
                <a:sym typeface="Calibri"/>
              </a:rPr>
              <a:t>Automatic rebalancing helps ensure the portfolio stays on track over time</a:t>
            </a:r>
            <a:endParaRPr b="0" i="0" sz="1700" u="none" cap="none" strike="noStrike">
              <a:solidFill>
                <a:srgbClr val="000000"/>
              </a:solidFill>
              <a:latin typeface="Calibri"/>
              <a:ea typeface="Calibri"/>
              <a:cs typeface="Calibri"/>
              <a:sym typeface="Calibri"/>
            </a:endParaRPr>
          </a:p>
          <a:p>
            <a:pPr indent="-273050" lvl="0" marL="285750" marR="0" rtl="0" algn="l">
              <a:lnSpc>
                <a:spcPct val="100000"/>
              </a:lnSpc>
              <a:spcBef>
                <a:spcPts val="0"/>
              </a:spcBef>
              <a:spcAft>
                <a:spcPts val="0"/>
              </a:spcAft>
              <a:buClr>
                <a:schemeClr val="dk1"/>
              </a:buClr>
              <a:buSzPts val="1600"/>
              <a:buFont typeface="Source Sans Pro"/>
              <a:buChar char="•"/>
            </a:pPr>
            <a:r>
              <a:rPr b="0" i="0" lang="en-US" sz="1700" u="none" cap="none" strike="noStrike">
                <a:solidFill>
                  <a:schemeClr val="dk1"/>
                </a:solidFill>
                <a:latin typeface="Calibri"/>
                <a:ea typeface="Calibri"/>
                <a:cs typeface="Calibri"/>
                <a:sym typeface="Calibri"/>
              </a:rPr>
              <a:t>0.50% annual fee based on invested assets. </a:t>
            </a:r>
            <a:endParaRPr b="0" i="0" sz="1700" u="none" cap="none" strike="noStrike">
              <a:solidFill>
                <a:schemeClr val="dk1"/>
              </a:solidFill>
              <a:latin typeface="Calibri"/>
              <a:ea typeface="Calibri"/>
              <a:cs typeface="Calibri"/>
              <a:sym typeface="Calibri"/>
            </a:endParaRPr>
          </a:p>
        </p:txBody>
      </p:sp>
      <p:sp>
        <p:nvSpPr>
          <p:cNvPr id="683" name="Google Shape;683;p25"/>
          <p:cNvSpPr txBox="1"/>
          <p:nvPr>
            <p:ph idx="1" type="body"/>
          </p:nvPr>
        </p:nvSpPr>
        <p:spPr>
          <a:xfrm>
            <a:off x="570100" y="804675"/>
            <a:ext cx="8574000" cy="1006500"/>
          </a:xfrm>
          <a:prstGeom prst="rect">
            <a:avLst/>
          </a:prstGeom>
          <a:noFill/>
          <a:ln>
            <a:noFill/>
          </a:ln>
        </p:spPr>
        <p:txBody>
          <a:bodyPr anchorCtr="0" anchor="t" bIns="45700" lIns="91425" spcFirstLastPara="1" rIns="91425" wrap="square" tIns="45700">
            <a:noAutofit/>
          </a:bodyPr>
          <a:lstStyle/>
          <a:p>
            <a:pPr indent="0" lvl="0" marL="0" rtl="0" algn="l">
              <a:lnSpc>
                <a:spcPct val="104545"/>
              </a:lnSpc>
              <a:spcBef>
                <a:spcPts val="0"/>
              </a:spcBef>
              <a:spcAft>
                <a:spcPts val="0"/>
              </a:spcAft>
              <a:buClr>
                <a:schemeClr val="dk1"/>
              </a:buClr>
              <a:buSzPts val="1100"/>
              <a:buNone/>
            </a:pPr>
            <a:r>
              <a:rPr lang="en-US" sz="3600">
                <a:latin typeface="Calibri"/>
                <a:ea typeface="Calibri"/>
                <a:cs typeface="Calibri"/>
                <a:sym typeface="Calibri"/>
              </a:rPr>
              <a:t>Robust, personalized investment solutions</a:t>
            </a:r>
            <a:endParaRPr sz="3600">
              <a:latin typeface="Calibri"/>
              <a:ea typeface="Calibri"/>
              <a:cs typeface="Calibri"/>
              <a:sym typeface="Calibri"/>
            </a:endParaRPr>
          </a:p>
        </p:txBody>
      </p:sp>
      <p:pic>
        <p:nvPicPr>
          <p:cNvPr descr="A screenshot of a cell phone&#10;&#10;Description automatically generated" id="684" name="Google Shape;684;p25"/>
          <p:cNvPicPr preferRelativeResize="0"/>
          <p:nvPr/>
        </p:nvPicPr>
        <p:blipFill rotWithShape="1">
          <a:blip r:embed="rId3">
            <a:alphaModFix/>
          </a:blip>
          <a:srcRect b="0" l="0" r="0" t="0"/>
          <a:stretch/>
        </p:blipFill>
        <p:spPr>
          <a:xfrm>
            <a:off x="1508249" y="1811175"/>
            <a:ext cx="3450634" cy="1956815"/>
          </a:xfrm>
          <a:prstGeom prst="rect">
            <a:avLst/>
          </a:prstGeom>
          <a:noFill/>
          <a:ln>
            <a:noFill/>
          </a:ln>
        </p:spPr>
      </p:pic>
      <p:sp>
        <p:nvSpPr>
          <p:cNvPr id="685" name="Google Shape;685;p25"/>
          <p:cNvSpPr/>
          <p:nvPr/>
        </p:nvSpPr>
        <p:spPr>
          <a:xfrm>
            <a:off x="5897032" y="4276835"/>
            <a:ext cx="4936500" cy="1527930"/>
          </a:xfrm>
          <a:prstGeom prst="rect">
            <a:avLst/>
          </a:prstGeom>
          <a:noFill/>
          <a:ln>
            <a:noFill/>
          </a:ln>
        </p:spPr>
        <p:txBody>
          <a:bodyPr anchorCtr="0" anchor="t" bIns="45700" lIns="91425" spcFirstLastPara="1" rIns="91425" wrap="square" tIns="45700">
            <a:noAutofit/>
          </a:bodyPr>
          <a:lstStyle/>
          <a:p>
            <a:pPr indent="-273050" lvl="0" marL="285750" marR="0" rtl="0" algn="l">
              <a:lnSpc>
                <a:spcPct val="100000"/>
              </a:lnSpc>
              <a:spcBef>
                <a:spcPts val="0"/>
              </a:spcBef>
              <a:spcAft>
                <a:spcPts val="0"/>
              </a:spcAft>
              <a:buClr>
                <a:schemeClr val="dk1"/>
              </a:buClr>
              <a:buSzPts val="1600"/>
              <a:buFont typeface="Source Sans Pro"/>
              <a:buChar char="•"/>
            </a:pPr>
            <a:r>
              <a:rPr b="0" i="0" lang="en-US" sz="1700" u="none" cap="none" strike="noStrike">
                <a:solidFill>
                  <a:schemeClr val="dk1"/>
                </a:solidFill>
                <a:latin typeface="Calibri"/>
                <a:ea typeface="Calibri"/>
                <a:cs typeface="Calibri"/>
                <a:sym typeface="Calibri"/>
              </a:rPr>
              <a:t>Access a wide range of investment options to build your ideal portfolio, including stocks, blonds, mutual funds, and ETFs. </a:t>
            </a:r>
            <a:endParaRPr/>
          </a:p>
          <a:p>
            <a:pPr indent="-273050" lvl="0" marL="285750" marR="0" rtl="0" algn="l">
              <a:lnSpc>
                <a:spcPct val="100000"/>
              </a:lnSpc>
              <a:spcBef>
                <a:spcPts val="0"/>
              </a:spcBef>
              <a:spcAft>
                <a:spcPts val="0"/>
              </a:spcAft>
              <a:buClr>
                <a:schemeClr val="dk1"/>
              </a:buClr>
              <a:buSzPts val="1600"/>
              <a:buFont typeface="Source Sans Pro"/>
              <a:buChar char="•"/>
            </a:pPr>
            <a:r>
              <a:rPr b="0" i="0" lang="en-US" sz="1700" u="none" cap="none" strike="noStrike">
                <a:solidFill>
                  <a:schemeClr val="dk1"/>
                </a:solidFill>
                <a:latin typeface="Calibri"/>
                <a:ea typeface="Calibri"/>
                <a:cs typeface="Calibri"/>
                <a:sym typeface="Calibri"/>
              </a:rPr>
              <a:t>Choose to invest with no minimums after a $24 annual fee from Lively </a:t>
            </a:r>
            <a:r>
              <a:rPr b="0" i="1" lang="en-US" sz="1700" u="none" cap="none" strike="noStrike">
                <a:solidFill>
                  <a:schemeClr val="dk1"/>
                </a:solidFill>
                <a:latin typeface="Calibri"/>
                <a:ea typeface="Calibri"/>
                <a:cs typeface="Calibri"/>
                <a:sym typeface="Calibri"/>
              </a:rPr>
              <a:t>or</a:t>
            </a:r>
            <a:r>
              <a:rPr b="0" i="0" lang="en-US" sz="1700" u="none" cap="none" strike="noStrike">
                <a:solidFill>
                  <a:schemeClr val="dk1"/>
                </a:solidFill>
                <a:latin typeface="Calibri"/>
                <a:ea typeface="Calibri"/>
                <a:cs typeface="Calibri"/>
                <a:sym typeface="Calibri"/>
              </a:rPr>
              <a:t> invest anything above $3,000 in your cash balance for no fee from Lively.</a:t>
            </a:r>
            <a:endParaRPr/>
          </a:p>
        </p:txBody>
      </p:sp>
      <p:sp>
        <p:nvSpPr>
          <p:cNvPr id="686" name="Google Shape;686;p25"/>
          <p:cNvSpPr/>
          <p:nvPr/>
        </p:nvSpPr>
        <p:spPr>
          <a:xfrm>
            <a:off x="6204833" y="3895413"/>
            <a:ext cx="43209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Schwab Health Savings Brokerage Account</a:t>
            </a:r>
            <a:endParaRPr b="1" i="0" sz="1400" u="none" cap="none" strike="noStrike">
              <a:solidFill>
                <a:srgbClr val="000000"/>
              </a:solidFill>
              <a:latin typeface="Calibri"/>
              <a:ea typeface="Calibri"/>
              <a:cs typeface="Calibri"/>
              <a:sym typeface="Calibri"/>
            </a:endParaRPr>
          </a:p>
        </p:txBody>
      </p:sp>
      <p:pic>
        <p:nvPicPr>
          <p:cNvPr descr="Graphical user interface&#10;&#10;Description automatically generated" id="687" name="Google Shape;687;p25"/>
          <p:cNvPicPr preferRelativeResize="0"/>
          <p:nvPr/>
        </p:nvPicPr>
        <p:blipFill rotWithShape="1">
          <a:blip r:embed="rId4">
            <a:alphaModFix/>
          </a:blip>
          <a:srcRect b="0" l="0" r="0" t="0"/>
          <a:stretch/>
        </p:blipFill>
        <p:spPr>
          <a:xfrm>
            <a:off x="6822921" y="1574665"/>
            <a:ext cx="3450634" cy="21458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26"/>
          <p:cNvSpPr txBox="1"/>
          <p:nvPr>
            <p:ph idx="1" type="body"/>
          </p:nvPr>
        </p:nvSpPr>
        <p:spPr>
          <a:xfrm>
            <a:off x="570094" y="1214613"/>
            <a:ext cx="7342006" cy="1006500"/>
          </a:xfrm>
          <a:prstGeom prst="rect">
            <a:avLst/>
          </a:prstGeom>
          <a:noFill/>
          <a:ln>
            <a:noFill/>
          </a:ln>
        </p:spPr>
        <p:txBody>
          <a:bodyPr anchorCtr="0" anchor="t" bIns="45700" lIns="91425" spcFirstLastPara="1" rIns="91425" wrap="square" tIns="45700">
            <a:noAutofit/>
          </a:bodyPr>
          <a:lstStyle/>
          <a:p>
            <a:pPr indent="0" lvl="0" marL="0" rtl="0" algn="l">
              <a:lnSpc>
                <a:spcPct val="104545"/>
              </a:lnSpc>
              <a:spcBef>
                <a:spcPts val="0"/>
              </a:spcBef>
              <a:spcAft>
                <a:spcPts val="0"/>
              </a:spcAft>
              <a:buClr>
                <a:srgbClr val="273B47"/>
              </a:buClr>
              <a:buSzPts val="3300"/>
              <a:buNone/>
            </a:pPr>
            <a:r>
              <a:rPr lang="en-US">
                <a:latin typeface="Calibri"/>
                <a:ea typeface="Calibri"/>
                <a:cs typeface="Calibri"/>
                <a:sym typeface="Calibri"/>
              </a:rPr>
              <a:t>Tools to help you maximize your HSA</a:t>
            </a:r>
            <a:endParaRPr>
              <a:latin typeface="Calibri"/>
              <a:ea typeface="Calibri"/>
              <a:cs typeface="Calibri"/>
              <a:sym typeface="Calibri"/>
            </a:endParaRPr>
          </a:p>
        </p:txBody>
      </p:sp>
      <p:sp>
        <p:nvSpPr>
          <p:cNvPr id="694" name="Google Shape;694;p26"/>
          <p:cNvSpPr txBox="1"/>
          <p:nvPr>
            <p:ph idx="3" type="body"/>
          </p:nvPr>
        </p:nvSpPr>
        <p:spPr>
          <a:xfrm>
            <a:off x="570100" y="2108025"/>
            <a:ext cx="5706000" cy="3357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1800"/>
              <a:buNone/>
            </a:pPr>
            <a:r>
              <a:rPr lang="en-US" sz="1900"/>
              <a:t>Once your account is setup and ready to use, log into your Lively Dashboard and enable these features:</a:t>
            </a:r>
            <a:endParaRPr sz="1900"/>
          </a:p>
          <a:p>
            <a:pPr indent="-285750" lvl="0" marL="285750" rtl="0" algn="l">
              <a:lnSpc>
                <a:spcPct val="90000"/>
              </a:lnSpc>
              <a:spcBef>
                <a:spcPts val="1000"/>
              </a:spcBef>
              <a:spcAft>
                <a:spcPts val="0"/>
              </a:spcAft>
              <a:buClr>
                <a:srgbClr val="273B47"/>
              </a:buClr>
              <a:buSzPts val="1800"/>
              <a:buFont typeface="Arial"/>
              <a:buChar char="•"/>
            </a:pPr>
            <a:r>
              <a:rPr b="1" lang="en-US" sz="1900">
                <a:latin typeface="Calibri"/>
                <a:ea typeface="Calibri"/>
                <a:cs typeface="Calibri"/>
                <a:sym typeface="Calibri"/>
              </a:rPr>
              <a:t>Deductible Tracker </a:t>
            </a:r>
            <a:r>
              <a:rPr lang="en-US" sz="1900"/>
              <a:t>– Connect your health plan and track spending against your deductible. Automatically updates with your in and out-of-network spending</a:t>
            </a:r>
            <a:endParaRPr sz="1900"/>
          </a:p>
          <a:p>
            <a:pPr indent="-285750" lvl="0" marL="285750" rtl="0" algn="l">
              <a:lnSpc>
                <a:spcPct val="90000"/>
              </a:lnSpc>
              <a:spcBef>
                <a:spcPts val="700"/>
              </a:spcBef>
              <a:spcAft>
                <a:spcPts val="0"/>
              </a:spcAft>
              <a:buSzPts val="1800"/>
              <a:buChar char="•"/>
            </a:pPr>
            <a:r>
              <a:rPr b="1" lang="en-US" sz="1900">
                <a:latin typeface="Calibri"/>
                <a:ea typeface="Calibri"/>
                <a:cs typeface="Calibri"/>
                <a:sym typeface="Calibri"/>
              </a:rPr>
              <a:t>Expense Scout</a:t>
            </a:r>
            <a:r>
              <a:rPr lang="en-US" sz="1900"/>
              <a:t> – Automatically catch eligible expenses you may have missed. Securely link external accounts and cards and Expense Scout will identify potential eligible expenses for you to review and accept or reject for reimbursement.</a:t>
            </a:r>
            <a:endParaRPr sz="1900"/>
          </a:p>
          <a:p>
            <a:pPr indent="-285750" lvl="0" marL="285750" rtl="0" algn="l">
              <a:lnSpc>
                <a:spcPct val="90000"/>
              </a:lnSpc>
              <a:spcBef>
                <a:spcPts val="700"/>
              </a:spcBef>
              <a:spcAft>
                <a:spcPts val="0"/>
              </a:spcAft>
              <a:buClr>
                <a:srgbClr val="273B47"/>
              </a:buClr>
              <a:buSzPts val="1800"/>
              <a:buFont typeface="Arial"/>
              <a:buChar char="•"/>
            </a:pPr>
            <a:r>
              <a:rPr b="1" lang="en-US" sz="1900">
                <a:latin typeface="Calibri"/>
                <a:ea typeface="Calibri"/>
                <a:cs typeface="Calibri"/>
                <a:sym typeface="Calibri"/>
              </a:rPr>
              <a:t>Reimbursable Bank </a:t>
            </a:r>
            <a:r>
              <a:rPr lang="en-US" sz="1900"/>
              <a:t>– Choose whether you want to be reimbursed now or later </a:t>
            </a:r>
            <a:endParaRPr sz="1900"/>
          </a:p>
        </p:txBody>
      </p:sp>
      <p:pic>
        <p:nvPicPr>
          <p:cNvPr descr="A screenshot of a cell phone&#10;&#10;Description automatically generated" id="695" name="Google Shape;695;p26"/>
          <p:cNvPicPr preferRelativeResize="0"/>
          <p:nvPr/>
        </p:nvPicPr>
        <p:blipFill rotWithShape="1">
          <a:blip r:embed="rId3">
            <a:alphaModFix/>
          </a:blip>
          <a:srcRect b="0" l="0" r="0" t="0"/>
          <a:stretch/>
        </p:blipFill>
        <p:spPr>
          <a:xfrm>
            <a:off x="6614179" y="2005128"/>
            <a:ext cx="5007725" cy="38185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7"/>
          <p:cNvSpPr txBox="1"/>
          <p:nvPr>
            <p:ph idx="1" type="body"/>
          </p:nvPr>
        </p:nvSpPr>
        <p:spPr>
          <a:xfrm>
            <a:off x="4588374" y="2971800"/>
            <a:ext cx="5289600" cy="239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Q&amp;A</a:t>
            </a:r>
            <a:endParaRPr sz="4000">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8"/>
          <p:cNvSpPr txBox="1"/>
          <p:nvPr>
            <p:ph idx="1" type="body"/>
          </p:nvPr>
        </p:nvSpPr>
        <p:spPr>
          <a:xfrm>
            <a:off x="4588374" y="2971800"/>
            <a:ext cx="5289600" cy="239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Appendix</a:t>
            </a:r>
            <a:endParaRPr sz="40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29"/>
          <p:cNvSpPr txBox="1"/>
          <p:nvPr>
            <p:ph idx="1" type="body"/>
          </p:nvPr>
        </p:nvSpPr>
        <p:spPr>
          <a:xfrm>
            <a:off x="721895" y="120705"/>
            <a:ext cx="110877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rgbClr val="273B47"/>
              </a:buClr>
              <a:buSzPts val="3300"/>
              <a:buNone/>
            </a:pPr>
            <a:r>
              <a:rPr lang="en-US" sz="3600">
                <a:latin typeface="Calibri"/>
                <a:ea typeface="Calibri"/>
                <a:cs typeface="Calibri"/>
                <a:sym typeface="Calibri"/>
              </a:rPr>
              <a:t>Common healthcare terms</a:t>
            </a:r>
            <a:endParaRPr sz="3600">
              <a:latin typeface="Calibri"/>
              <a:ea typeface="Calibri"/>
              <a:cs typeface="Calibri"/>
              <a:sym typeface="Calibri"/>
            </a:endParaRPr>
          </a:p>
        </p:txBody>
      </p:sp>
      <p:graphicFrame>
        <p:nvGraphicFramePr>
          <p:cNvPr id="714" name="Google Shape;714;p29"/>
          <p:cNvGraphicFramePr/>
          <p:nvPr/>
        </p:nvGraphicFramePr>
        <p:xfrm>
          <a:off x="815843" y="1223979"/>
          <a:ext cx="3000000" cy="3000000"/>
        </p:xfrm>
        <a:graphic>
          <a:graphicData uri="http://schemas.openxmlformats.org/drawingml/2006/table">
            <a:tbl>
              <a:tblPr bandRow="1" firstRow="1">
                <a:noFill/>
                <a:tableStyleId>{A774F00C-251A-4976-8F4C-1C9BEA72F4EA}</a:tableStyleId>
              </a:tblPr>
              <a:tblGrid>
                <a:gridCol w="1801050"/>
                <a:gridCol w="6902375"/>
              </a:tblGrid>
              <a:tr h="41192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Calibri"/>
                          <a:ea typeface="Calibri"/>
                          <a:cs typeface="Calibri"/>
                          <a:sym typeface="Calibri"/>
                        </a:rPr>
                        <a:t>Term</a:t>
                      </a:r>
                      <a:endParaRPr b="1"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69CD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latin typeface="Calibri"/>
                          <a:ea typeface="Calibri"/>
                          <a:cs typeface="Calibri"/>
                          <a:sym typeface="Calibri"/>
                        </a:rPr>
                        <a:t>Definition</a:t>
                      </a:r>
                      <a:endParaRPr b="1"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69CDF"/>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Premium</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Your portion of the monthly cost of your health plan.</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Preventive care</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Annual no-cost services that help you stay healthy: physicals, well-woman, well-baby, immunizations, and medical screenings.</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Deductible</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The annual amount you pay before your health plan pays a portion.</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Co-insurance</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A percentage you pay for services after your deductible is paid.</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Co-payment</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A flat fee you pay for services after your deductible is paid.</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Claim</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A claim is submitted to insurance each time you use services, which then determines who pays for the service, and how much.</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Out-of-pocket limit</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The annual limit for your share of costs; anything above this amount is paid 100% by your insurance company.</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Formulary</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The list of prescription drugs covered by your health plan.</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In-network</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Doctors that are in-network have a contract with your health plan to perform services at an agreed-upon price.</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1E2E4"/>
                    </a:solidFill>
                  </a:tcPr>
                </a:tc>
              </a:tr>
              <a:tr h="411925">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Out-of-network</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latin typeface="Calibri"/>
                          <a:ea typeface="Calibri"/>
                          <a:cs typeface="Calibri"/>
                          <a:sym typeface="Calibri"/>
                        </a:rPr>
                        <a:t>Doctors that are out-of-network do not have a contract with your plan and are typically more expensive then in-network doctors.</a:t>
                      </a:r>
                      <a:endParaRPr b="0" i="0" sz="1200" u="none" cap="none" strike="noStrike">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
          <p:cNvSpPr txBox="1"/>
          <p:nvPr>
            <p:ph type="title"/>
          </p:nvPr>
        </p:nvSpPr>
        <p:spPr>
          <a:xfrm>
            <a:off x="3595151" y="1629190"/>
            <a:ext cx="2816419" cy="23414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20000"/>
              <a:buFont typeface="Merriweather Black"/>
              <a:buNone/>
            </a:pPr>
            <a:r>
              <a:rPr lang="en-US">
                <a:latin typeface="Georgia"/>
                <a:ea typeface="Georgia"/>
                <a:cs typeface="Georgia"/>
                <a:sym typeface="Georgia"/>
              </a:rPr>
              <a:t>1</a:t>
            </a:r>
            <a:endParaRPr>
              <a:latin typeface="Georgia"/>
              <a:ea typeface="Georgia"/>
              <a:cs typeface="Georgia"/>
              <a:sym typeface="Georgia"/>
            </a:endParaRPr>
          </a:p>
        </p:txBody>
      </p:sp>
      <p:sp>
        <p:nvSpPr>
          <p:cNvPr id="418" name="Google Shape;418;p3"/>
          <p:cNvSpPr txBox="1"/>
          <p:nvPr>
            <p:ph idx="1" type="body"/>
          </p:nvPr>
        </p:nvSpPr>
        <p:spPr>
          <a:xfrm>
            <a:off x="4588374" y="2997200"/>
            <a:ext cx="5289550" cy="239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What is an HSA?</a:t>
            </a:r>
            <a:endParaRPr sz="4000">
              <a:latin typeface="Georgia"/>
              <a:ea typeface="Georgia"/>
              <a:cs typeface="Georgia"/>
              <a:sym typeface="Georgia"/>
            </a:endParaRPr>
          </a:p>
        </p:txBody>
      </p:sp>
      <p:sp>
        <p:nvSpPr>
          <p:cNvPr id="419" name="Google Shape;419;p3"/>
          <p:cNvSpPr txBox="1"/>
          <p:nvPr/>
        </p:nvSpPr>
        <p:spPr>
          <a:xfrm>
            <a:off x="390625" y="5370525"/>
            <a:ext cx="9082200" cy="1203600"/>
          </a:xfrm>
          <a:prstGeom prst="rect">
            <a:avLst/>
          </a:prstGeom>
          <a:noFill/>
          <a:ln>
            <a:noFill/>
          </a:ln>
        </p:spPr>
        <p:txBody>
          <a:bodyPr anchorCtr="0" anchor="b" bIns="91425" lIns="91425" spcFirstLastPara="1" rIns="91425" wrap="square" tIns="91425">
            <a:noAutofit/>
          </a:bodyPr>
          <a:lstStyle/>
          <a:p>
            <a:pPr indent="0" lvl="0" marL="0" marR="914400" rtl="0" algn="l">
              <a:lnSpc>
                <a:spcPct val="115000"/>
              </a:lnSpc>
              <a:spcBef>
                <a:spcPts val="0"/>
              </a:spcBef>
              <a:spcAft>
                <a:spcPts val="0"/>
              </a:spcAft>
              <a:buClr>
                <a:srgbClr val="000000"/>
              </a:buClr>
              <a:buSzPts val="1200"/>
              <a:buFont typeface="Arial"/>
              <a:buNone/>
            </a:pPr>
            <a:r>
              <a:rPr b="0" i="0" lang="en-US" sz="1200" u="none" cap="none" strike="noStrike">
                <a:solidFill>
                  <a:srgbClr val="888888"/>
                </a:solidFill>
                <a:latin typeface="Calibri"/>
                <a:ea typeface="Calibri"/>
                <a:cs typeface="Calibri"/>
                <a:sym typeface="Calibri"/>
              </a:rPr>
              <a:t>Disclaimer: the content presented here is for informational purposes only, it is not investment, legal, accounting, or financial planning advice, nor a recommendation as to a specific course of action. Investors should consult all available information, including fund prospectuses, and consult with appropriate investment, accounting, legal, and accounting professionals, as appropriate, before making any investment or utilizing any financial planning strategy.</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
          <p:cNvSpPr txBox="1"/>
          <p:nvPr>
            <p:ph idx="1" type="body"/>
          </p:nvPr>
        </p:nvSpPr>
        <p:spPr>
          <a:xfrm>
            <a:off x="511700" y="956000"/>
            <a:ext cx="8010000" cy="1220400"/>
          </a:xfrm>
          <a:prstGeom prst="rect">
            <a:avLst/>
          </a:prstGeom>
          <a:noFill/>
          <a:ln>
            <a:noFill/>
          </a:ln>
        </p:spPr>
        <p:txBody>
          <a:bodyPr anchorCtr="0" anchor="ctr" bIns="45700" lIns="91425" spcFirstLastPara="1" rIns="91425" wrap="square" tIns="45700">
            <a:noAutofit/>
          </a:bodyPr>
          <a:lstStyle/>
          <a:p>
            <a:pPr indent="0" lvl="0" marL="0" rtl="0" algn="l">
              <a:lnSpc>
                <a:spcPct val="104545"/>
              </a:lnSpc>
              <a:spcBef>
                <a:spcPts val="0"/>
              </a:spcBef>
              <a:spcAft>
                <a:spcPts val="0"/>
              </a:spcAft>
              <a:buClr>
                <a:schemeClr val="dk1"/>
              </a:buClr>
              <a:buSzPts val="1100"/>
              <a:buFont typeface="Arial"/>
              <a:buNone/>
            </a:pPr>
            <a:r>
              <a:rPr lang="en-US" sz="3600">
                <a:solidFill>
                  <a:srgbClr val="273B47"/>
                </a:solidFill>
                <a:latin typeface="Calibri"/>
                <a:ea typeface="Calibri"/>
                <a:cs typeface="Calibri"/>
                <a:sym typeface="Calibri"/>
              </a:rPr>
              <a:t>What is a Health Savings Account (HSA)?</a:t>
            </a:r>
            <a:endParaRPr sz="3600">
              <a:solidFill>
                <a:srgbClr val="273B47"/>
              </a:solidFill>
              <a:latin typeface="Calibri"/>
              <a:ea typeface="Calibri"/>
              <a:cs typeface="Calibri"/>
              <a:sym typeface="Calibri"/>
            </a:endParaRPr>
          </a:p>
        </p:txBody>
      </p:sp>
      <p:sp>
        <p:nvSpPr>
          <p:cNvPr id="426" name="Google Shape;426;p4"/>
          <p:cNvSpPr txBox="1"/>
          <p:nvPr/>
        </p:nvSpPr>
        <p:spPr>
          <a:xfrm>
            <a:off x="511700" y="2732500"/>
            <a:ext cx="2732400" cy="1839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An HSA gives you personal control over how you save and pay for your healthcare expenses.</a:t>
            </a:r>
            <a:endParaRPr b="0" i="0" sz="2000" u="none" cap="none" strike="noStrike">
              <a:solidFill>
                <a:srgbClr val="273B47"/>
              </a:solidFill>
              <a:latin typeface="Calibri"/>
              <a:ea typeface="Calibri"/>
              <a:cs typeface="Calibri"/>
              <a:sym typeface="Calibri"/>
            </a:endParaRPr>
          </a:p>
        </p:txBody>
      </p:sp>
      <p:sp>
        <p:nvSpPr>
          <p:cNvPr id="427" name="Google Shape;427;p4"/>
          <p:cNvSpPr txBox="1"/>
          <p:nvPr>
            <p:ph idx="3" type="body"/>
          </p:nvPr>
        </p:nvSpPr>
        <p:spPr>
          <a:xfrm>
            <a:off x="9358075" y="412759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73B47"/>
              </a:buClr>
              <a:buSzPts val="2000"/>
              <a:buNone/>
            </a:pPr>
            <a:r>
              <a:rPr lang="en-US"/>
              <a:t>Save and pay tax-free for out-of-pocket expenses</a:t>
            </a:r>
            <a:endParaRPr sz="2400"/>
          </a:p>
        </p:txBody>
      </p:sp>
      <p:sp>
        <p:nvSpPr>
          <p:cNvPr id="428" name="Google Shape;428;p4"/>
          <p:cNvSpPr txBox="1"/>
          <p:nvPr>
            <p:ph idx="4" type="body"/>
          </p:nvPr>
        </p:nvSpPr>
        <p:spPr>
          <a:xfrm>
            <a:off x="6919700" y="412759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73B47"/>
              </a:buClr>
              <a:buSzPts val="2000"/>
              <a:buNone/>
            </a:pPr>
            <a:r>
              <a:rPr lang="en-US" sz="2000"/>
              <a:t>Designed to pair with an HSA-qualified health plan</a:t>
            </a:r>
            <a:endParaRPr sz="1400"/>
          </a:p>
        </p:txBody>
      </p:sp>
      <p:sp>
        <p:nvSpPr>
          <p:cNvPr id="429" name="Google Shape;429;p4"/>
          <p:cNvSpPr txBox="1"/>
          <p:nvPr>
            <p:ph idx="1" type="body"/>
          </p:nvPr>
        </p:nvSpPr>
        <p:spPr>
          <a:xfrm>
            <a:off x="4481275" y="4127590"/>
            <a:ext cx="1981200" cy="1736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3300"/>
              <a:buNone/>
            </a:pPr>
            <a:r>
              <a:rPr b="0" lang="en-US" sz="2000">
                <a:solidFill>
                  <a:srgbClr val="273B47"/>
                </a:solidFill>
                <a:latin typeface="Calibri"/>
                <a:ea typeface="Calibri"/>
                <a:cs typeface="Calibri"/>
                <a:sym typeface="Calibri"/>
              </a:rPr>
              <a:t>Specialized bank account just for healthcare expenses</a:t>
            </a:r>
            <a:endParaRPr b="0" sz="3600"/>
          </a:p>
        </p:txBody>
      </p:sp>
      <p:pic>
        <p:nvPicPr>
          <p:cNvPr id="430" name="Google Shape;430;p4"/>
          <p:cNvPicPr preferRelativeResize="0"/>
          <p:nvPr/>
        </p:nvPicPr>
        <p:blipFill rotWithShape="1">
          <a:blip r:embed="rId3">
            <a:alphaModFix/>
          </a:blip>
          <a:srcRect b="0" l="0" r="0" t="0"/>
          <a:stretch/>
        </p:blipFill>
        <p:spPr>
          <a:xfrm>
            <a:off x="6843475" y="2331720"/>
            <a:ext cx="2133600" cy="2133600"/>
          </a:xfrm>
          <a:prstGeom prst="rect">
            <a:avLst/>
          </a:prstGeom>
          <a:noFill/>
          <a:ln>
            <a:noFill/>
          </a:ln>
        </p:spPr>
      </p:pic>
      <p:pic>
        <p:nvPicPr>
          <p:cNvPr id="431" name="Google Shape;431;p4"/>
          <p:cNvPicPr preferRelativeResize="0"/>
          <p:nvPr/>
        </p:nvPicPr>
        <p:blipFill rotWithShape="1">
          <a:blip r:embed="rId4">
            <a:alphaModFix/>
          </a:blip>
          <a:srcRect b="0" l="0" r="0" t="0"/>
          <a:stretch/>
        </p:blipFill>
        <p:spPr>
          <a:xfrm>
            <a:off x="9358075" y="2407970"/>
            <a:ext cx="1981100" cy="1981100"/>
          </a:xfrm>
          <a:prstGeom prst="rect">
            <a:avLst/>
          </a:prstGeom>
          <a:noFill/>
          <a:ln>
            <a:noFill/>
          </a:ln>
        </p:spPr>
      </p:pic>
      <p:pic>
        <p:nvPicPr>
          <p:cNvPr id="432" name="Google Shape;432;p4"/>
          <p:cNvPicPr preferRelativeResize="0"/>
          <p:nvPr/>
        </p:nvPicPr>
        <p:blipFill rotWithShape="1">
          <a:blip r:embed="rId5">
            <a:alphaModFix/>
          </a:blip>
          <a:srcRect b="0" l="0" r="0" t="0"/>
          <a:stretch/>
        </p:blipFill>
        <p:spPr>
          <a:xfrm>
            <a:off x="4481325" y="2331720"/>
            <a:ext cx="1981100" cy="198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
          <p:cNvSpPr/>
          <p:nvPr/>
        </p:nvSpPr>
        <p:spPr>
          <a:xfrm>
            <a:off x="8237975" y="3721280"/>
            <a:ext cx="2742000" cy="957900"/>
          </a:xfrm>
          <a:prstGeom prst="homePlate">
            <a:avLst>
              <a:gd fmla="val 24193" name="adj"/>
            </a:avLst>
          </a:prstGeom>
          <a:solidFill>
            <a:srgbClr val="9CC0E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You pay $0</a:t>
            </a:r>
            <a:endParaRPr b="0" i="0" sz="2000" u="none" cap="none" strike="noStrike">
              <a:solidFill>
                <a:srgbClr val="FFFFFF"/>
              </a:solidFill>
              <a:latin typeface="Calibri"/>
              <a:ea typeface="Calibri"/>
              <a:cs typeface="Calibri"/>
              <a:sym typeface="Calibri"/>
            </a:endParaRPr>
          </a:p>
        </p:txBody>
      </p:sp>
      <p:sp>
        <p:nvSpPr>
          <p:cNvPr id="439" name="Google Shape;439;p5"/>
          <p:cNvSpPr/>
          <p:nvPr/>
        </p:nvSpPr>
        <p:spPr>
          <a:xfrm>
            <a:off x="5574425" y="3718150"/>
            <a:ext cx="2889000" cy="957900"/>
          </a:xfrm>
          <a:prstGeom prst="homePlate">
            <a:avLst>
              <a:gd fmla="val 22071" name="adj"/>
            </a:avLst>
          </a:prstGeom>
          <a:solidFill>
            <a:srgbClr val="89B4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You &amp; insurance </a:t>
            </a:r>
            <a:endParaRPr b="0" i="0" sz="20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share the cost</a:t>
            </a:r>
            <a:endParaRPr b="0" i="0" sz="2000" u="none" cap="none" strike="noStrike">
              <a:solidFill>
                <a:srgbClr val="FFFFFF"/>
              </a:solidFill>
              <a:latin typeface="Calibri"/>
              <a:ea typeface="Calibri"/>
              <a:cs typeface="Calibri"/>
              <a:sym typeface="Calibri"/>
            </a:endParaRPr>
          </a:p>
        </p:txBody>
      </p:sp>
      <p:sp>
        <p:nvSpPr>
          <p:cNvPr id="440" name="Google Shape;440;p5"/>
          <p:cNvSpPr txBox="1"/>
          <p:nvPr>
            <p:ph idx="1" type="body"/>
          </p:nvPr>
        </p:nvSpPr>
        <p:spPr>
          <a:xfrm>
            <a:off x="511699" y="956000"/>
            <a:ext cx="8041579" cy="1220400"/>
          </a:xfrm>
          <a:prstGeom prst="rect">
            <a:avLst/>
          </a:prstGeom>
          <a:noFill/>
          <a:ln>
            <a:noFill/>
          </a:ln>
        </p:spPr>
        <p:txBody>
          <a:bodyPr anchorCtr="0" anchor="ctr" bIns="45700" lIns="91425" spcFirstLastPara="1" rIns="91425" wrap="square" tIns="45700">
            <a:noAutofit/>
          </a:bodyPr>
          <a:lstStyle/>
          <a:p>
            <a:pPr indent="0" lvl="0" marL="0" rtl="0" algn="l">
              <a:lnSpc>
                <a:spcPct val="104545"/>
              </a:lnSpc>
              <a:spcBef>
                <a:spcPts val="0"/>
              </a:spcBef>
              <a:spcAft>
                <a:spcPts val="0"/>
              </a:spcAft>
              <a:buClr>
                <a:schemeClr val="dk1"/>
              </a:buClr>
              <a:buSzPts val="1100"/>
              <a:buFont typeface="Arial"/>
              <a:buNone/>
            </a:pPr>
            <a:r>
              <a:rPr lang="en-US" sz="3600">
                <a:solidFill>
                  <a:srgbClr val="273B47"/>
                </a:solidFill>
                <a:latin typeface="Calibri"/>
                <a:ea typeface="Calibri"/>
                <a:cs typeface="Calibri"/>
                <a:sym typeface="Calibri"/>
              </a:rPr>
              <a:t>How an HSA works with your health plan</a:t>
            </a:r>
            <a:endParaRPr sz="3600">
              <a:solidFill>
                <a:srgbClr val="273B47"/>
              </a:solidFill>
              <a:latin typeface="Calibri"/>
              <a:ea typeface="Calibri"/>
              <a:cs typeface="Calibri"/>
              <a:sym typeface="Calibri"/>
            </a:endParaRPr>
          </a:p>
        </p:txBody>
      </p:sp>
      <p:sp>
        <p:nvSpPr>
          <p:cNvPr id="441" name="Google Shape;441;p5"/>
          <p:cNvSpPr txBox="1"/>
          <p:nvPr/>
        </p:nvSpPr>
        <p:spPr>
          <a:xfrm>
            <a:off x="664100" y="6197075"/>
            <a:ext cx="7332600" cy="12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888888"/>
                </a:solidFill>
                <a:latin typeface="Calibri"/>
                <a:ea typeface="Calibri"/>
                <a:cs typeface="Calibri"/>
                <a:sym typeface="Calibri"/>
              </a:rPr>
              <a:t>*Check with your employer or health plan for details on what’s included</a:t>
            </a:r>
            <a:endParaRPr b="0" i="0" sz="1400" u="none" cap="none" strike="noStrike">
              <a:solidFill>
                <a:srgbClr val="888888"/>
              </a:solidFill>
              <a:latin typeface="Calibri"/>
              <a:ea typeface="Calibri"/>
              <a:cs typeface="Calibri"/>
              <a:sym typeface="Calibri"/>
            </a:endParaRPr>
          </a:p>
        </p:txBody>
      </p:sp>
      <p:sp>
        <p:nvSpPr>
          <p:cNvPr id="442" name="Google Shape;442;p5"/>
          <p:cNvSpPr txBox="1"/>
          <p:nvPr>
            <p:ph idx="1" type="body"/>
          </p:nvPr>
        </p:nvSpPr>
        <p:spPr>
          <a:xfrm>
            <a:off x="1212025" y="2601350"/>
            <a:ext cx="1690200" cy="810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lang="en-US" sz="2200" u="none" cap="none" strike="noStrike">
                <a:solidFill>
                  <a:srgbClr val="273B47"/>
                </a:solidFill>
                <a:latin typeface="Calibri"/>
                <a:ea typeface="Calibri"/>
                <a:cs typeface="Calibri"/>
                <a:sym typeface="Calibri"/>
              </a:rPr>
              <a:t>Preventive </a:t>
            </a:r>
            <a:r>
              <a:rPr b="0" lang="en-US" sz="2200">
                <a:solidFill>
                  <a:srgbClr val="273B47"/>
                </a:solidFill>
                <a:latin typeface="Calibri"/>
                <a:ea typeface="Calibri"/>
                <a:cs typeface="Calibri"/>
                <a:sym typeface="Calibri"/>
              </a:rPr>
              <a:t>Coverage</a:t>
            </a:r>
            <a:endParaRPr b="0" sz="2200">
              <a:solidFill>
                <a:srgbClr val="273B47"/>
              </a:solidFill>
              <a:latin typeface="Calibri"/>
              <a:ea typeface="Calibri"/>
              <a:cs typeface="Calibri"/>
              <a:sym typeface="Calibri"/>
            </a:endParaRPr>
          </a:p>
        </p:txBody>
      </p:sp>
      <p:sp>
        <p:nvSpPr>
          <p:cNvPr id="443" name="Google Shape;443;p5"/>
          <p:cNvSpPr txBox="1"/>
          <p:nvPr/>
        </p:nvSpPr>
        <p:spPr>
          <a:xfrm>
            <a:off x="2917479" y="5224250"/>
            <a:ext cx="5635800" cy="36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563C1"/>
                </a:solidFill>
                <a:latin typeface="Calibri"/>
                <a:ea typeface="Calibri"/>
                <a:cs typeface="Calibri"/>
                <a:sym typeface="Calibri"/>
              </a:rPr>
              <a:t>Pay with your HSA</a:t>
            </a:r>
            <a:endParaRPr b="1" i="0" sz="1800" u="none" cap="none" strike="noStrike">
              <a:solidFill>
                <a:srgbClr val="0563C1"/>
              </a:solidFill>
              <a:latin typeface="Calibri"/>
              <a:ea typeface="Calibri"/>
              <a:cs typeface="Calibri"/>
              <a:sym typeface="Calibri"/>
            </a:endParaRPr>
          </a:p>
        </p:txBody>
      </p:sp>
      <p:sp>
        <p:nvSpPr>
          <p:cNvPr id="444" name="Google Shape;444;p5"/>
          <p:cNvSpPr txBox="1"/>
          <p:nvPr/>
        </p:nvSpPr>
        <p:spPr>
          <a:xfrm>
            <a:off x="3069875" y="4716400"/>
            <a:ext cx="2428500" cy="32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US" sz="2000" u="none" cap="none" strike="noStrike">
                <a:solidFill>
                  <a:srgbClr val="273B47"/>
                </a:solidFill>
                <a:latin typeface="Calibri"/>
                <a:ea typeface="Calibri"/>
                <a:cs typeface="Calibri"/>
                <a:sym typeface="Calibri"/>
              </a:rPr>
              <a:t>Deductible</a:t>
            </a:r>
            <a:endParaRPr b="0" i="0" sz="2000" u="none" cap="none" strike="noStrike">
              <a:solidFill>
                <a:srgbClr val="273B47"/>
              </a:solidFill>
              <a:latin typeface="Calibri"/>
              <a:ea typeface="Calibri"/>
              <a:cs typeface="Calibri"/>
              <a:sym typeface="Calibri"/>
            </a:endParaRPr>
          </a:p>
        </p:txBody>
      </p:sp>
      <p:sp>
        <p:nvSpPr>
          <p:cNvPr id="445" name="Google Shape;445;p5"/>
          <p:cNvSpPr txBox="1"/>
          <p:nvPr/>
        </p:nvSpPr>
        <p:spPr>
          <a:xfrm>
            <a:off x="5574425" y="4713950"/>
            <a:ext cx="2663700" cy="32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US" sz="2000" u="none" cap="none" strike="noStrike">
                <a:solidFill>
                  <a:srgbClr val="273B47"/>
                </a:solidFill>
                <a:latin typeface="Calibri"/>
                <a:ea typeface="Calibri"/>
                <a:cs typeface="Calibri"/>
                <a:sym typeface="Calibri"/>
              </a:rPr>
              <a:t>Co-insurance</a:t>
            </a:r>
            <a:endParaRPr b="0" i="0" sz="2000" u="none" cap="none" strike="noStrike">
              <a:solidFill>
                <a:srgbClr val="273B47"/>
              </a:solidFill>
              <a:latin typeface="Calibri"/>
              <a:ea typeface="Calibri"/>
              <a:cs typeface="Calibri"/>
              <a:sym typeface="Calibri"/>
            </a:endParaRPr>
          </a:p>
        </p:txBody>
      </p:sp>
      <p:sp>
        <p:nvSpPr>
          <p:cNvPr id="446" name="Google Shape;446;p5"/>
          <p:cNvSpPr txBox="1"/>
          <p:nvPr/>
        </p:nvSpPr>
        <p:spPr>
          <a:xfrm>
            <a:off x="8311925" y="4709675"/>
            <a:ext cx="24285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US" sz="2000" u="none" cap="none" strike="noStrike">
                <a:solidFill>
                  <a:srgbClr val="273B47"/>
                </a:solidFill>
                <a:latin typeface="Calibri"/>
                <a:ea typeface="Calibri"/>
                <a:cs typeface="Calibri"/>
                <a:sym typeface="Calibri"/>
              </a:rPr>
              <a:t>Out-of-pocket max</a:t>
            </a:r>
            <a:endParaRPr b="0" i="0" sz="2000" u="none" cap="none" strike="noStrike">
              <a:solidFill>
                <a:srgbClr val="273B47"/>
              </a:solidFill>
              <a:latin typeface="Calibri"/>
              <a:ea typeface="Calibri"/>
              <a:cs typeface="Calibri"/>
              <a:sym typeface="Calibri"/>
            </a:endParaRPr>
          </a:p>
        </p:txBody>
      </p:sp>
      <p:sp>
        <p:nvSpPr>
          <p:cNvPr id="447" name="Google Shape;447;p5"/>
          <p:cNvSpPr/>
          <p:nvPr/>
        </p:nvSpPr>
        <p:spPr>
          <a:xfrm>
            <a:off x="3069875" y="2523100"/>
            <a:ext cx="7910100" cy="957900"/>
          </a:xfrm>
          <a:prstGeom prst="homePlate">
            <a:avLst>
              <a:gd fmla="val 24542" name="adj"/>
            </a:avLst>
          </a:prstGeom>
          <a:solidFill>
            <a:srgbClr val="569CD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Insurance pays 100%*</a:t>
            </a:r>
            <a:endParaRPr b="0" i="0" sz="2000" u="none" cap="none" strike="noStrike">
              <a:solidFill>
                <a:srgbClr val="FFFFFF"/>
              </a:solidFill>
              <a:latin typeface="Calibri"/>
              <a:ea typeface="Calibri"/>
              <a:cs typeface="Calibri"/>
              <a:sym typeface="Calibri"/>
            </a:endParaRPr>
          </a:p>
        </p:txBody>
      </p:sp>
      <p:sp>
        <p:nvSpPr>
          <p:cNvPr id="448" name="Google Shape;448;p5"/>
          <p:cNvSpPr/>
          <p:nvPr/>
        </p:nvSpPr>
        <p:spPr>
          <a:xfrm>
            <a:off x="3069875" y="3718143"/>
            <a:ext cx="2742000" cy="957900"/>
          </a:xfrm>
          <a:prstGeom prst="homePlate">
            <a:avLst>
              <a:gd fmla="val 22859" name="adj"/>
            </a:avLst>
          </a:prstGeom>
          <a:solidFill>
            <a:srgbClr val="569CD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You pay 100%</a:t>
            </a:r>
            <a:endParaRPr b="0" i="0" sz="2000" u="none" cap="none" strike="noStrike">
              <a:solidFill>
                <a:srgbClr val="FFFFFF"/>
              </a:solidFill>
              <a:latin typeface="Calibri"/>
              <a:ea typeface="Calibri"/>
              <a:cs typeface="Calibri"/>
              <a:sym typeface="Calibri"/>
            </a:endParaRPr>
          </a:p>
        </p:txBody>
      </p:sp>
      <p:sp>
        <p:nvSpPr>
          <p:cNvPr id="449" name="Google Shape;449;p5"/>
          <p:cNvSpPr txBox="1"/>
          <p:nvPr>
            <p:ph idx="1" type="body"/>
          </p:nvPr>
        </p:nvSpPr>
        <p:spPr>
          <a:xfrm>
            <a:off x="1212025" y="3791638"/>
            <a:ext cx="1690200" cy="810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0" i="0" lang="en-US" sz="2200" u="none" cap="none" strike="noStrike">
                <a:solidFill>
                  <a:srgbClr val="273B47"/>
                </a:solidFill>
                <a:latin typeface="Calibri"/>
                <a:ea typeface="Calibri"/>
                <a:cs typeface="Calibri"/>
                <a:sym typeface="Calibri"/>
              </a:rPr>
              <a:t>Covered Services</a:t>
            </a:r>
            <a:endParaRPr b="0" i="0" sz="2200" u="none" cap="none" strike="noStrike">
              <a:solidFill>
                <a:srgbClr val="273B47"/>
              </a:solidFill>
              <a:latin typeface="Calibri"/>
              <a:ea typeface="Calibri"/>
              <a:cs typeface="Calibri"/>
              <a:sym typeface="Calibri"/>
            </a:endParaRPr>
          </a:p>
        </p:txBody>
      </p:sp>
      <p:cxnSp>
        <p:nvCxnSpPr>
          <p:cNvPr id="450" name="Google Shape;450;p5"/>
          <p:cNvCxnSpPr/>
          <p:nvPr/>
        </p:nvCxnSpPr>
        <p:spPr>
          <a:xfrm rot="10800000">
            <a:off x="3202350" y="5406975"/>
            <a:ext cx="1526100" cy="0"/>
          </a:xfrm>
          <a:prstGeom prst="straightConnector1">
            <a:avLst/>
          </a:prstGeom>
          <a:noFill/>
          <a:ln cap="flat" cmpd="sng" w="19050">
            <a:solidFill>
              <a:srgbClr val="0563C1"/>
            </a:solidFill>
            <a:prstDash val="solid"/>
            <a:round/>
            <a:headEnd len="sm" w="sm" type="none"/>
            <a:tailEnd len="med" w="med" type="triangle"/>
          </a:ln>
        </p:spPr>
      </p:cxnSp>
      <p:cxnSp>
        <p:nvCxnSpPr>
          <p:cNvPr id="451" name="Google Shape;451;p5"/>
          <p:cNvCxnSpPr/>
          <p:nvPr/>
        </p:nvCxnSpPr>
        <p:spPr>
          <a:xfrm>
            <a:off x="6698225" y="5407100"/>
            <a:ext cx="1497600" cy="2400"/>
          </a:xfrm>
          <a:prstGeom prst="straightConnector1">
            <a:avLst/>
          </a:prstGeom>
          <a:noFill/>
          <a:ln cap="flat" cmpd="sng" w="19050">
            <a:solidFill>
              <a:srgbClr val="0563C1"/>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
          <p:cNvSpPr txBox="1"/>
          <p:nvPr>
            <p:ph type="title"/>
          </p:nvPr>
        </p:nvSpPr>
        <p:spPr>
          <a:xfrm>
            <a:off x="3595151" y="2086390"/>
            <a:ext cx="2816400" cy="2341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20000"/>
              <a:buFont typeface="Merriweather Black"/>
              <a:buNone/>
            </a:pPr>
            <a:r>
              <a:rPr lang="en-US">
                <a:latin typeface="Georgia"/>
                <a:ea typeface="Georgia"/>
                <a:cs typeface="Georgia"/>
                <a:sym typeface="Georgia"/>
              </a:rPr>
              <a:t>2</a:t>
            </a:r>
            <a:endParaRPr>
              <a:latin typeface="Georgia"/>
              <a:ea typeface="Georgia"/>
              <a:cs typeface="Georgia"/>
              <a:sym typeface="Georgia"/>
            </a:endParaRPr>
          </a:p>
        </p:txBody>
      </p:sp>
      <p:sp>
        <p:nvSpPr>
          <p:cNvPr id="458" name="Google Shape;458;p6"/>
          <p:cNvSpPr txBox="1"/>
          <p:nvPr>
            <p:ph idx="1" type="body"/>
          </p:nvPr>
        </p:nvSpPr>
        <p:spPr>
          <a:xfrm>
            <a:off x="4601074" y="3467100"/>
            <a:ext cx="5289600" cy="239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Why an HSA?</a:t>
            </a:r>
            <a:endParaRPr sz="40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
          <p:cNvSpPr txBox="1"/>
          <p:nvPr>
            <p:ph idx="1" type="body"/>
          </p:nvPr>
        </p:nvSpPr>
        <p:spPr>
          <a:xfrm>
            <a:off x="511700" y="956000"/>
            <a:ext cx="7629000" cy="1220400"/>
          </a:xfrm>
          <a:prstGeom prst="rect">
            <a:avLst/>
          </a:prstGeom>
          <a:noFill/>
          <a:ln>
            <a:noFill/>
          </a:ln>
        </p:spPr>
        <p:txBody>
          <a:bodyPr anchorCtr="0" anchor="ctr" bIns="45700" lIns="91425" spcFirstLastPara="1" rIns="91425" wrap="square" tIns="45700">
            <a:noAutofit/>
          </a:bodyPr>
          <a:lstStyle/>
          <a:p>
            <a:pPr indent="0" lvl="0" marL="0" rtl="0" algn="l">
              <a:lnSpc>
                <a:spcPct val="104545"/>
              </a:lnSpc>
              <a:spcBef>
                <a:spcPts val="0"/>
              </a:spcBef>
              <a:spcAft>
                <a:spcPts val="0"/>
              </a:spcAft>
              <a:buClr>
                <a:schemeClr val="dk1"/>
              </a:buClr>
              <a:buSzPts val="1100"/>
              <a:buFont typeface="Arial"/>
              <a:buNone/>
            </a:pPr>
            <a:r>
              <a:rPr lang="en-US" sz="3600">
                <a:solidFill>
                  <a:srgbClr val="273B47"/>
                </a:solidFill>
                <a:latin typeface="Calibri"/>
                <a:ea typeface="Calibri"/>
                <a:cs typeface="Calibri"/>
                <a:sym typeface="Calibri"/>
              </a:rPr>
              <a:t>HSAs have many meaningful benefits</a:t>
            </a:r>
            <a:endParaRPr sz="3600">
              <a:solidFill>
                <a:srgbClr val="273B47"/>
              </a:solidFill>
              <a:latin typeface="Calibri"/>
              <a:ea typeface="Calibri"/>
              <a:cs typeface="Calibri"/>
              <a:sym typeface="Calibri"/>
            </a:endParaRPr>
          </a:p>
        </p:txBody>
      </p:sp>
      <p:sp>
        <p:nvSpPr>
          <p:cNvPr id="464" name="Google Shape;464;p7"/>
          <p:cNvSpPr txBox="1"/>
          <p:nvPr/>
        </p:nvSpPr>
        <p:spPr>
          <a:xfrm>
            <a:off x="511700" y="2732500"/>
            <a:ext cx="2535000" cy="1839600"/>
          </a:xfrm>
          <a:prstGeom prst="rect">
            <a:avLst/>
          </a:prstGeom>
          <a:solidFill>
            <a:srgbClr val="FFFFFF">
              <a:alpha val="62352"/>
            </a:srgbClr>
          </a:solidFill>
          <a:ln>
            <a:noFill/>
          </a:ln>
        </p:spPr>
        <p:txBody>
          <a:bodyPr anchorCtr="0" anchor="ctr" bIns="91425" lIns="91425" spcFirstLastPara="1" rIns="91425" wrap="square" tIns="91425">
            <a:noAutofit/>
          </a:bodyPr>
          <a:lstStyle/>
          <a:p>
            <a:pPr indent="0" lvl="0" marL="57150" marR="0" rtl="0" algn="l">
              <a:lnSpc>
                <a:spcPct val="90000"/>
              </a:lnSpc>
              <a:spcBef>
                <a:spcPts val="0"/>
              </a:spcBef>
              <a:spcAft>
                <a:spcPts val="0"/>
              </a:spcAft>
              <a:buClr>
                <a:srgbClr val="000000"/>
              </a:buClr>
              <a:buSzPts val="2000"/>
              <a:buFont typeface="Arial"/>
              <a:buNone/>
            </a:pPr>
            <a:r>
              <a:rPr b="0" i="0" lang="en-US" sz="2000" u="none" cap="none" strike="noStrike">
                <a:solidFill>
                  <a:srgbClr val="C30B55"/>
                </a:solidFill>
                <a:latin typeface="Calibri"/>
                <a:ea typeface="Calibri"/>
                <a:cs typeface="Calibri"/>
                <a:sym typeface="Calibri"/>
              </a:rPr>
              <a:t>Did you know? </a:t>
            </a:r>
            <a:endParaRPr b="0" i="0" sz="2000" u="none" cap="none" strike="noStrike">
              <a:solidFill>
                <a:srgbClr val="C30B55"/>
              </a:solidFill>
              <a:latin typeface="Calibri"/>
              <a:ea typeface="Calibri"/>
              <a:cs typeface="Calibri"/>
              <a:sym typeface="Calibri"/>
            </a:endParaRPr>
          </a:p>
          <a:p>
            <a:pPr indent="0" lvl="0" marL="57150" marR="0" rtl="0" algn="l">
              <a:lnSpc>
                <a:spcPct val="90000"/>
              </a:lnSpc>
              <a:spcBef>
                <a:spcPts val="600"/>
              </a:spcBef>
              <a:spcAft>
                <a:spcPts val="0"/>
              </a:spcAft>
              <a:buClr>
                <a:schemeClr val="dk1"/>
              </a:buClr>
              <a:buSzPts val="1100"/>
              <a:buFont typeface="Arial"/>
              <a:buNone/>
            </a:pPr>
            <a:r>
              <a:rPr b="0" i="0" lang="en-US" sz="2000" u="none" cap="none" strike="noStrike">
                <a:solidFill>
                  <a:srgbClr val="273B47"/>
                </a:solidFill>
                <a:latin typeface="Calibri"/>
                <a:ea typeface="Calibri"/>
                <a:cs typeface="Calibri"/>
                <a:sym typeface="Calibri"/>
              </a:rPr>
              <a:t>An HSA is the most tax-advantaged savings account available in America.</a:t>
            </a:r>
            <a:endParaRPr b="0" i="0" sz="2000" u="none" cap="none" strike="noStrike">
              <a:solidFill>
                <a:srgbClr val="273B47"/>
              </a:solidFill>
              <a:latin typeface="Calibri"/>
              <a:ea typeface="Calibri"/>
              <a:cs typeface="Calibri"/>
              <a:sym typeface="Calibri"/>
            </a:endParaRPr>
          </a:p>
        </p:txBody>
      </p:sp>
      <p:sp>
        <p:nvSpPr>
          <p:cNvPr id="465" name="Google Shape;465;p7"/>
          <p:cNvSpPr txBox="1"/>
          <p:nvPr>
            <p:ph idx="5" type="body"/>
          </p:nvPr>
        </p:nvSpPr>
        <p:spPr>
          <a:xfrm>
            <a:off x="9358075" y="418855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sz="2000"/>
              <a:t>Funds never expire. Use them anytime today through retirement</a:t>
            </a:r>
            <a:endParaRPr sz="2000"/>
          </a:p>
        </p:txBody>
      </p:sp>
      <p:sp>
        <p:nvSpPr>
          <p:cNvPr id="466" name="Google Shape;466;p7"/>
          <p:cNvSpPr txBox="1"/>
          <p:nvPr>
            <p:ph idx="6" type="body"/>
          </p:nvPr>
        </p:nvSpPr>
        <p:spPr>
          <a:xfrm>
            <a:off x="6919700" y="418855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lang="en-US" sz="2000"/>
              <a:t>Pay for everyday healthcare expenses for you and your family</a:t>
            </a:r>
            <a:endParaRPr sz="2000"/>
          </a:p>
        </p:txBody>
      </p:sp>
      <p:sp>
        <p:nvSpPr>
          <p:cNvPr id="467" name="Google Shape;467;p7"/>
          <p:cNvSpPr txBox="1"/>
          <p:nvPr>
            <p:ph idx="7" type="body"/>
          </p:nvPr>
        </p:nvSpPr>
        <p:spPr>
          <a:xfrm>
            <a:off x="4389477" y="4188550"/>
            <a:ext cx="2164795"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300"/>
              <a:buNone/>
            </a:pPr>
            <a:r>
              <a:rPr lang="en-US" sz="2000"/>
              <a:t>Tax-free contributions, interest, and spending on qualified expenses</a:t>
            </a:r>
            <a:endParaRPr sz="2000"/>
          </a:p>
        </p:txBody>
      </p:sp>
      <p:pic>
        <p:nvPicPr>
          <p:cNvPr id="468" name="Google Shape;468;p7"/>
          <p:cNvPicPr preferRelativeResize="0"/>
          <p:nvPr/>
        </p:nvPicPr>
        <p:blipFill rotWithShape="1">
          <a:blip r:embed="rId3">
            <a:alphaModFix/>
          </a:blip>
          <a:srcRect b="0" l="0" r="0" t="0"/>
          <a:stretch/>
        </p:blipFill>
        <p:spPr>
          <a:xfrm>
            <a:off x="9322175" y="2509338"/>
            <a:ext cx="1981100" cy="1981100"/>
          </a:xfrm>
          <a:prstGeom prst="rect">
            <a:avLst/>
          </a:prstGeom>
          <a:noFill/>
          <a:ln>
            <a:noFill/>
          </a:ln>
        </p:spPr>
      </p:pic>
      <p:pic>
        <p:nvPicPr>
          <p:cNvPr id="469" name="Google Shape;469;p7"/>
          <p:cNvPicPr preferRelativeResize="0"/>
          <p:nvPr/>
        </p:nvPicPr>
        <p:blipFill rotWithShape="1">
          <a:blip r:embed="rId4">
            <a:alphaModFix/>
          </a:blip>
          <a:srcRect b="0" l="0" r="0" t="0"/>
          <a:stretch/>
        </p:blipFill>
        <p:spPr>
          <a:xfrm>
            <a:off x="6919725" y="2509338"/>
            <a:ext cx="1981100" cy="1981100"/>
          </a:xfrm>
          <a:prstGeom prst="rect">
            <a:avLst/>
          </a:prstGeom>
          <a:noFill/>
          <a:ln>
            <a:noFill/>
          </a:ln>
        </p:spPr>
      </p:pic>
      <p:pic>
        <p:nvPicPr>
          <p:cNvPr id="470" name="Google Shape;470;p7"/>
          <p:cNvPicPr preferRelativeResize="0"/>
          <p:nvPr/>
        </p:nvPicPr>
        <p:blipFill rotWithShape="1">
          <a:blip r:embed="rId5">
            <a:alphaModFix/>
          </a:blip>
          <a:srcRect b="0" l="0" r="0" t="0"/>
          <a:stretch/>
        </p:blipFill>
        <p:spPr>
          <a:xfrm>
            <a:off x="4445338" y="2473350"/>
            <a:ext cx="2053075" cy="205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
          <p:cNvSpPr txBox="1"/>
          <p:nvPr>
            <p:ph type="title"/>
          </p:nvPr>
        </p:nvSpPr>
        <p:spPr>
          <a:xfrm>
            <a:off x="3557051" y="1591090"/>
            <a:ext cx="2816419" cy="23414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3C9CD"/>
              </a:buClr>
              <a:buSzPts val="20000"/>
              <a:buFont typeface="Merriweather Black"/>
              <a:buNone/>
            </a:pPr>
            <a:r>
              <a:rPr lang="en-US">
                <a:latin typeface="Georgia"/>
                <a:ea typeface="Georgia"/>
                <a:cs typeface="Georgia"/>
                <a:sym typeface="Georgia"/>
              </a:rPr>
              <a:t>3</a:t>
            </a:r>
            <a:endParaRPr/>
          </a:p>
        </p:txBody>
      </p:sp>
      <p:sp>
        <p:nvSpPr>
          <p:cNvPr id="477" name="Google Shape;477;p8"/>
          <p:cNvSpPr txBox="1"/>
          <p:nvPr>
            <p:ph idx="1" type="body"/>
          </p:nvPr>
        </p:nvSpPr>
        <p:spPr>
          <a:xfrm>
            <a:off x="4588374" y="2971800"/>
            <a:ext cx="5289550" cy="239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73B47"/>
              </a:buClr>
              <a:buSzPts val="3700"/>
              <a:buNone/>
            </a:pPr>
            <a:r>
              <a:rPr lang="en-US" sz="4000">
                <a:latin typeface="Georgia"/>
                <a:ea typeface="Georgia"/>
                <a:cs typeface="Georgia"/>
                <a:sym typeface="Georgia"/>
              </a:rPr>
              <a:t>Three ways to use your HSA</a:t>
            </a:r>
            <a:endParaRPr sz="40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9"/>
          <p:cNvSpPr txBox="1"/>
          <p:nvPr>
            <p:ph idx="1" type="body"/>
          </p:nvPr>
        </p:nvSpPr>
        <p:spPr>
          <a:xfrm>
            <a:off x="512064" y="960120"/>
            <a:ext cx="10842300" cy="1220400"/>
          </a:xfrm>
          <a:prstGeom prst="rect">
            <a:avLst/>
          </a:prstGeom>
          <a:noFill/>
          <a:ln>
            <a:noFill/>
          </a:ln>
        </p:spPr>
        <p:txBody>
          <a:bodyPr anchorCtr="0" anchor="ctr" bIns="45700" lIns="91425" spcFirstLastPara="1" rIns="91425" wrap="square" tIns="45700">
            <a:noAutofit/>
          </a:bodyPr>
          <a:lstStyle/>
          <a:p>
            <a:pPr indent="0" lvl="0" marL="0" rtl="0" algn="l">
              <a:lnSpc>
                <a:spcPct val="112121"/>
              </a:lnSpc>
              <a:spcBef>
                <a:spcPts val="0"/>
              </a:spcBef>
              <a:spcAft>
                <a:spcPts val="0"/>
              </a:spcAft>
              <a:buClr>
                <a:schemeClr val="dk1"/>
              </a:buClr>
              <a:buSzPts val="1100"/>
              <a:buFont typeface="Arial"/>
              <a:buNone/>
            </a:pPr>
            <a:r>
              <a:rPr lang="en-US" sz="3600">
                <a:solidFill>
                  <a:srgbClr val="273B47"/>
                </a:solidFill>
                <a:latin typeface="Calibri"/>
                <a:ea typeface="Calibri"/>
                <a:cs typeface="Calibri"/>
                <a:sym typeface="Calibri"/>
              </a:rPr>
              <a:t>Three popular ways to use an HSA</a:t>
            </a:r>
            <a:endParaRPr sz="3600">
              <a:solidFill>
                <a:srgbClr val="273B47"/>
              </a:solidFill>
              <a:latin typeface="Calibri"/>
              <a:ea typeface="Calibri"/>
              <a:cs typeface="Calibri"/>
              <a:sym typeface="Calibri"/>
            </a:endParaRPr>
          </a:p>
        </p:txBody>
      </p:sp>
      <p:sp>
        <p:nvSpPr>
          <p:cNvPr id="483" name="Google Shape;483;p9"/>
          <p:cNvSpPr txBox="1"/>
          <p:nvPr>
            <p:ph idx="1" type="body"/>
          </p:nvPr>
        </p:nvSpPr>
        <p:spPr>
          <a:xfrm>
            <a:off x="9358075" y="4188550"/>
            <a:ext cx="1981200" cy="1736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None/>
            </a:pPr>
            <a:r>
              <a:rPr b="0" lang="en-US" sz="2000">
                <a:solidFill>
                  <a:srgbClr val="273B47"/>
                </a:solidFill>
                <a:latin typeface="Calibri"/>
                <a:ea typeface="Calibri"/>
                <a:cs typeface="Calibri"/>
                <a:sym typeface="Calibri"/>
              </a:rPr>
              <a:t>Prepare for retirement</a:t>
            </a:r>
            <a:endParaRPr b="0" sz="2000"/>
          </a:p>
        </p:txBody>
      </p:sp>
      <p:sp>
        <p:nvSpPr>
          <p:cNvPr id="484" name="Google Shape;484;p9"/>
          <p:cNvSpPr txBox="1"/>
          <p:nvPr>
            <p:ph idx="1" type="body"/>
          </p:nvPr>
        </p:nvSpPr>
        <p:spPr>
          <a:xfrm>
            <a:off x="6900762" y="4188550"/>
            <a:ext cx="2054963" cy="1736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100"/>
              <a:buFont typeface="Arial"/>
              <a:buNone/>
            </a:pPr>
            <a:r>
              <a:rPr b="0" i="0" lang="en-US" sz="2000" u="none" cap="none" strike="noStrike">
                <a:solidFill>
                  <a:srgbClr val="273B47"/>
                </a:solidFill>
                <a:latin typeface="Calibri"/>
                <a:ea typeface="Calibri"/>
                <a:cs typeface="Calibri"/>
                <a:sym typeface="Calibri"/>
              </a:rPr>
              <a:t>Build a safety net for tomorrow’s costs</a:t>
            </a:r>
            <a:endParaRPr b="0" i="0" sz="2000" u="none" cap="none" strike="noStrike">
              <a:solidFill>
                <a:srgbClr val="273B47"/>
              </a:solidFill>
              <a:latin typeface="Calibri"/>
              <a:ea typeface="Calibri"/>
              <a:cs typeface="Calibri"/>
              <a:sym typeface="Calibri"/>
            </a:endParaRPr>
          </a:p>
        </p:txBody>
      </p:sp>
      <p:sp>
        <p:nvSpPr>
          <p:cNvPr id="485" name="Google Shape;485;p9"/>
          <p:cNvSpPr txBox="1"/>
          <p:nvPr/>
        </p:nvSpPr>
        <p:spPr>
          <a:xfrm>
            <a:off x="511700" y="2732500"/>
            <a:ext cx="2732400" cy="1839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HSAs have incredible flexibility. Whether you have medical costs today or do not, your HSA is a valuable tool to save you money.</a:t>
            </a:r>
            <a:endParaRPr b="0" i="0" sz="2000" u="none" cap="none" strike="noStrike">
              <a:solidFill>
                <a:srgbClr val="273B47"/>
              </a:solidFill>
              <a:latin typeface="Calibri"/>
              <a:ea typeface="Calibri"/>
              <a:cs typeface="Calibri"/>
              <a:sym typeface="Calibri"/>
            </a:endParaRPr>
          </a:p>
        </p:txBody>
      </p:sp>
      <p:sp>
        <p:nvSpPr>
          <p:cNvPr id="486" name="Google Shape;486;p9"/>
          <p:cNvSpPr txBox="1"/>
          <p:nvPr>
            <p:ph idx="1" type="body"/>
          </p:nvPr>
        </p:nvSpPr>
        <p:spPr>
          <a:xfrm>
            <a:off x="4328792" y="4188550"/>
            <a:ext cx="2246465" cy="1736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273B47"/>
                </a:solidFill>
                <a:latin typeface="Calibri"/>
                <a:ea typeface="Calibri"/>
                <a:cs typeface="Calibri"/>
                <a:sym typeface="Calibri"/>
              </a:rPr>
              <a:t>Get a discount on today’s healthcare expenses</a:t>
            </a:r>
            <a:endParaRPr b="0" i="0" sz="2000" u="none" cap="none" strike="noStrike">
              <a:solidFill>
                <a:srgbClr val="273B47"/>
              </a:solidFill>
              <a:latin typeface="Calibri"/>
              <a:ea typeface="Calibri"/>
              <a:cs typeface="Calibri"/>
              <a:sym typeface="Calibri"/>
            </a:endParaRPr>
          </a:p>
        </p:txBody>
      </p:sp>
      <p:pic>
        <p:nvPicPr>
          <p:cNvPr id="487" name="Google Shape;487;p9"/>
          <p:cNvPicPr preferRelativeResize="0"/>
          <p:nvPr/>
        </p:nvPicPr>
        <p:blipFill rotWithShape="1">
          <a:blip r:embed="rId3">
            <a:alphaModFix/>
          </a:blip>
          <a:srcRect b="0" l="0" r="0" t="0"/>
          <a:stretch/>
        </p:blipFill>
        <p:spPr>
          <a:xfrm>
            <a:off x="9246413" y="2397637"/>
            <a:ext cx="2204537" cy="2204537"/>
          </a:xfrm>
          <a:prstGeom prst="rect">
            <a:avLst/>
          </a:prstGeom>
          <a:noFill/>
          <a:ln>
            <a:noFill/>
          </a:ln>
        </p:spPr>
      </p:pic>
      <p:pic>
        <p:nvPicPr>
          <p:cNvPr id="488" name="Google Shape;488;p9"/>
          <p:cNvPicPr preferRelativeResize="0"/>
          <p:nvPr/>
        </p:nvPicPr>
        <p:blipFill rotWithShape="1">
          <a:blip r:embed="rId4">
            <a:alphaModFix/>
          </a:blip>
          <a:srcRect b="0" l="0" r="0" t="0"/>
          <a:stretch/>
        </p:blipFill>
        <p:spPr>
          <a:xfrm>
            <a:off x="4461475" y="2509363"/>
            <a:ext cx="1981100" cy="1981100"/>
          </a:xfrm>
          <a:prstGeom prst="rect">
            <a:avLst/>
          </a:prstGeom>
          <a:noFill/>
          <a:ln>
            <a:noFill/>
          </a:ln>
        </p:spPr>
      </p:pic>
      <p:pic>
        <p:nvPicPr>
          <p:cNvPr id="489" name="Google Shape;489;p9"/>
          <p:cNvPicPr preferRelativeResize="0"/>
          <p:nvPr/>
        </p:nvPicPr>
        <p:blipFill rotWithShape="1">
          <a:blip r:embed="rId5">
            <a:alphaModFix/>
          </a:blip>
          <a:srcRect b="0" l="0" r="0" t="0"/>
          <a:stretch/>
        </p:blipFill>
        <p:spPr>
          <a:xfrm>
            <a:off x="6881825" y="2453488"/>
            <a:ext cx="2092838" cy="20928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